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304" r:id="rId3"/>
    <p:sldId id="300" r:id="rId4"/>
    <p:sldId id="297" r:id="rId5"/>
    <p:sldId id="298" r:id="rId6"/>
    <p:sldId id="301" r:id="rId7"/>
    <p:sldId id="302" r:id="rId8"/>
    <p:sldId id="305" r:id="rId9"/>
    <p:sldId id="308" r:id="rId10"/>
    <p:sldId id="312" r:id="rId11"/>
    <p:sldId id="307" r:id="rId12"/>
    <p:sldId id="309" r:id="rId13"/>
    <p:sldId id="257" r:id="rId14"/>
    <p:sldId id="277" r:id="rId15"/>
    <p:sldId id="278" r:id="rId16"/>
    <p:sldId id="279" r:id="rId17"/>
    <p:sldId id="286" r:id="rId18"/>
    <p:sldId id="262" r:id="rId19"/>
    <p:sldId id="287" r:id="rId20"/>
    <p:sldId id="296" r:id="rId21"/>
    <p:sldId id="281" r:id="rId22"/>
    <p:sldId id="284" r:id="rId23"/>
    <p:sldId id="275" r:id="rId24"/>
    <p:sldId id="295" r:id="rId25"/>
    <p:sldId id="290" r:id="rId26"/>
    <p:sldId id="288" r:id="rId27"/>
    <p:sldId id="291" r:id="rId28"/>
    <p:sldId id="273" r:id="rId29"/>
    <p:sldId id="314" r:id="rId30"/>
    <p:sldId id="292" r:id="rId31"/>
    <p:sldId id="318" r:id="rId32"/>
    <p:sldId id="294" r:id="rId33"/>
    <p:sldId id="274" r:id="rId34"/>
    <p:sldId id="313" r:id="rId35"/>
    <p:sldId id="316" r:id="rId36"/>
    <p:sldId id="323" r:id="rId37"/>
    <p:sldId id="317" r:id="rId38"/>
    <p:sldId id="321" r:id="rId39"/>
    <p:sldId id="320" r:id="rId40"/>
    <p:sldId id="322" r:id="rId41"/>
    <p:sldId id="289" r:id="rId42"/>
    <p:sldId id="26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9FFD"/>
    <a:srgbClr val="5EA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3" autoAdjust="0"/>
  </p:normalViewPr>
  <p:slideViewPr>
    <p:cSldViewPr snapToGrid="0" snapToObjects="1">
      <p:cViewPr>
        <p:scale>
          <a:sx n="75" d="100"/>
          <a:sy n="75" d="100"/>
        </p:scale>
        <p:origin x="-1400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D:\Coordena&#231;&#227;o%20de%20Pesquisa\Relat&#243;rio%20Anual\2013\CNPq\grupos\dados%20censos-2012e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Plan1!$A$3:$A$10</c:f>
              <c:numCache>
                <c:formatCode>General</c:formatCode>
                <c:ptCount val="8"/>
                <c:pt idx="0">
                  <c:v>2000.0</c:v>
                </c:pt>
                <c:pt idx="1">
                  <c:v>2002.0</c:v>
                </c:pt>
                <c:pt idx="2">
                  <c:v>2004.0</c:v>
                </c:pt>
                <c:pt idx="3">
                  <c:v>2006.0</c:v>
                </c:pt>
                <c:pt idx="4">
                  <c:v>2008.0</c:v>
                </c:pt>
                <c:pt idx="5">
                  <c:v>2010.0</c:v>
                </c:pt>
                <c:pt idx="6">
                  <c:v>2012.0</c:v>
                </c:pt>
                <c:pt idx="7">
                  <c:v>2013.0</c:v>
                </c:pt>
              </c:numCache>
            </c:numRef>
          </c:cat>
          <c:val>
            <c:numRef>
              <c:f>Plan1!$B$3:$B$10</c:f>
              <c:numCache>
                <c:formatCode>General</c:formatCode>
                <c:ptCount val="8"/>
                <c:pt idx="0">
                  <c:v>173.0</c:v>
                </c:pt>
                <c:pt idx="1">
                  <c:v>200.0</c:v>
                </c:pt>
                <c:pt idx="2">
                  <c:v>232.0</c:v>
                </c:pt>
                <c:pt idx="3">
                  <c:v>277.0</c:v>
                </c:pt>
                <c:pt idx="4">
                  <c:v>298.0</c:v>
                </c:pt>
                <c:pt idx="5">
                  <c:v>392.0</c:v>
                </c:pt>
                <c:pt idx="6">
                  <c:v>421.0</c:v>
                </c:pt>
                <c:pt idx="7">
                  <c:v>451.0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57046136"/>
        <c:axId val="-2056570120"/>
      </c:barChart>
      <c:catAx>
        <c:axId val="-2057046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56570120"/>
        <c:crosses val="autoZero"/>
        <c:auto val="1"/>
        <c:lblAlgn val="ctr"/>
        <c:lblOffset val="100"/>
        <c:noMultiLvlLbl val="0"/>
      </c:catAx>
      <c:valAx>
        <c:axId val="-20565701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057046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B27B4-A1AB-8A41-9BBD-FB685A1BB02A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2135A-D162-FC4D-B0A6-4F80ACD6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4251-E367-9940-B140-5B0A1EAA787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4F7D-5724-374C-B4E2-45C15536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4251-E367-9940-B140-5B0A1EAA787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4F7D-5724-374C-B4E2-45C15536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0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4251-E367-9940-B140-5B0A1EAA787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4F7D-5724-374C-B4E2-45C15536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8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4251-E367-9940-B140-5B0A1EAA787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4F7D-5724-374C-B4E2-45C15536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4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4251-E367-9940-B140-5B0A1EAA787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4F7D-5724-374C-B4E2-45C15536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4251-E367-9940-B140-5B0A1EAA787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4F7D-5724-374C-B4E2-45C15536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4251-E367-9940-B140-5B0A1EAA787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4F7D-5724-374C-B4E2-45C15536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9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4251-E367-9940-B140-5B0A1EAA787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4F7D-5724-374C-B4E2-45C15536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6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4251-E367-9940-B140-5B0A1EAA787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4F7D-5724-374C-B4E2-45C15536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4251-E367-9940-B140-5B0A1EAA787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4F7D-5724-374C-B4E2-45C15536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7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4251-E367-9940-B140-5B0A1EAA787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4F7D-5724-374C-B4E2-45C15536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5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4251-E367-9940-B140-5B0A1EAA7870}" type="datetimeFigureOut">
              <a:rPr lang="en-US" smtClean="0"/>
              <a:t>03/09/14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74F7D-5724-374C-B4E2-45C15536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7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2vCCd-fNY9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u.edu/cci/moc/" TargetMode="External"/><Relationship Id="rId3" Type="http://schemas.openxmlformats.org/officeDocument/2006/relationships/hyperlink" Target="http://www.mghpcc.org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gif"/><Relationship Id="rId12" Type="http://schemas.openxmlformats.org/officeDocument/2006/relationships/image" Target="../media/image32.jpeg"/><Relationship Id="rId13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jpeg"/><Relationship Id="rId7" Type="http://schemas.openxmlformats.org/officeDocument/2006/relationships/hyperlink" Target="http://www.uiuc.edu/" TargetMode="External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pensciencedatacloud.org/" TargetMode="External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itclouds.lsd.ufcg.edu.br/site/index.php/en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1869"/>
            <a:ext cx="7772400" cy="1470025"/>
          </a:xfrm>
        </p:spPr>
        <p:txBody>
          <a:bodyPr/>
          <a:lstStyle/>
          <a:p>
            <a:r>
              <a:rPr lang="en-US" dirty="0" err="1" smtClean="0"/>
              <a:t>Cloud@UFSCAR</a:t>
            </a:r>
            <a:r>
              <a:rPr lang="en-US" dirty="0" smtClean="0"/>
              <a:t>: </a:t>
            </a:r>
            <a:r>
              <a:rPr lang="en-US" dirty="0" err="1" smtClean="0"/>
              <a:t>iniciativa</a:t>
            </a:r>
            <a:r>
              <a:rPr lang="en-US" dirty="0" smtClean="0"/>
              <a:t> de Cloud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eCiência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54577"/>
            <a:ext cx="6400800" cy="1752600"/>
          </a:xfrm>
        </p:spPr>
        <p:txBody>
          <a:bodyPr/>
          <a:lstStyle/>
          <a:p>
            <a:r>
              <a:rPr lang="en-US" dirty="0" smtClean="0"/>
              <a:t>Hermes Senger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9459" y="0"/>
            <a:ext cx="8458200" cy="2794000"/>
            <a:chOff x="0" y="0"/>
            <a:chExt cx="9144000" cy="34176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21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306782"/>
              <a:ext cx="9144000" cy="2110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868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Grupos</a:t>
            </a:r>
            <a:r>
              <a:rPr lang="en-US" dirty="0"/>
              <a:t> de </a:t>
            </a:r>
            <a:r>
              <a:rPr lang="en-US" dirty="0" err="1"/>
              <a:t>Pesquisa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03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Falta</a:t>
            </a:r>
            <a:r>
              <a:rPr lang="en-US" dirty="0" smtClean="0"/>
              <a:t> de </a:t>
            </a:r>
            <a:r>
              <a:rPr lang="en-US" dirty="0" err="1" smtClean="0"/>
              <a:t>espaço</a:t>
            </a:r>
            <a:r>
              <a:rPr lang="en-US" dirty="0" smtClean="0"/>
              <a:t> </a:t>
            </a:r>
            <a:r>
              <a:rPr lang="en-US" dirty="0" err="1" smtClean="0"/>
              <a:t>físico</a:t>
            </a:r>
            <a:r>
              <a:rPr lang="en-US" dirty="0" smtClean="0"/>
              <a:t> </a:t>
            </a:r>
            <a:r>
              <a:rPr lang="en-US" dirty="0" err="1" smtClean="0"/>
              <a:t>adequado</a:t>
            </a:r>
            <a:endParaRPr lang="en-US" dirty="0" smtClean="0"/>
          </a:p>
          <a:p>
            <a:r>
              <a:rPr lang="en-US" dirty="0" err="1" smtClean="0"/>
              <a:t>Falta</a:t>
            </a:r>
            <a:r>
              <a:rPr lang="en-US" dirty="0" smtClean="0"/>
              <a:t> de </a:t>
            </a:r>
            <a:r>
              <a:rPr lang="en-US" dirty="0" err="1"/>
              <a:t>r</a:t>
            </a:r>
            <a:r>
              <a:rPr lang="en-US" dirty="0" err="1" smtClean="0"/>
              <a:t>ecursos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r>
              <a:rPr lang="en-US" dirty="0" smtClean="0"/>
              <a:t> </a:t>
            </a:r>
            <a:r>
              <a:rPr lang="en-US" dirty="0" err="1" smtClean="0"/>
              <a:t>especializados</a:t>
            </a:r>
            <a:endParaRPr lang="en-US" dirty="0" smtClean="0"/>
          </a:p>
          <a:p>
            <a:r>
              <a:rPr lang="en-US" dirty="0" err="1" smtClean="0"/>
              <a:t>Problemas</a:t>
            </a:r>
            <a:r>
              <a:rPr lang="en-US" dirty="0" smtClean="0"/>
              <a:t> com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 smtClean="0"/>
              <a:t>elétrica</a:t>
            </a:r>
            <a:endParaRPr lang="en-US" dirty="0"/>
          </a:p>
          <a:p>
            <a:pPr lvl="1"/>
            <a:r>
              <a:rPr lang="en-US" dirty="0" err="1" smtClean="0"/>
              <a:t>falta</a:t>
            </a:r>
            <a:r>
              <a:rPr lang="en-US" dirty="0" smtClean="0"/>
              <a:t> </a:t>
            </a:r>
            <a:r>
              <a:rPr lang="en-US" dirty="0" err="1" smtClean="0"/>
              <a:t>capacidade</a:t>
            </a:r>
            <a:r>
              <a:rPr lang="en-US" dirty="0" smtClean="0"/>
              <a:t>, </a:t>
            </a:r>
            <a:r>
              <a:rPr lang="en-US" dirty="0" err="1" smtClean="0"/>
              <a:t>rede</a:t>
            </a:r>
            <a:r>
              <a:rPr lang="en-US" dirty="0" smtClean="0"/>
              <a:t> </a:t>
            </a:r>
            <a:r>
              <a:rPr lang="en-US" dirty="0" err="1" smtClean="0"/>
              <a:t>limpa</a:t>
            </a:r>
            <a:r>
              <a:rPr lang="en-US" dirty="0" smtClean="0"/>
              <a:t>, </a:t>
            </a:r>
            <a:r>
              <a:rPr lang="en-US" dirty="0" smtClean="0"/>
              <a:t>UPS, </a:t>
            </a:r>
            <a:r>
              <a:rPr lang="en-US" dirty="0" err="1" smtClean="0"/>
              <a:t>gerador</a:t>
            </a:r>
            <a:r>
              <a:rPr lang="en-US" dirty="0" smtClean="0"/>
              <a:t>, </a:t>
            </a:r>
            <a:r>
              <a:rPr lang="en-US" dirty="0" err="1" smtClean="0"/>
              <a:t>refrigeração</a:t>
            </a:r>
            <a:endParaRPr lang="en-US" dirty="0" smtClean="0"/>
          </a:p>
          <a:p>
            <a:r>
              <a:rPr lang="en-US" dirty="0" err="1" smtClean="0"/>
              <a:t>Segurança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r>
              <a:rPr lang="en-US" dirty="0" smtClean="0"/>
              <a:t> dos </a:t>
            </a:r>
            <a:r>
              <a:rPr lang="en-US" dirty="0" err="1" smtClean="0"/>
              <a:t>equipamentos</a:t>
            </a:r>
            <a:endParaRPr lang="en-US" dirty="0" smtClean="0"/>
          </a:p>
          <a:p>
            <a:r>
              <a:rPr lang="en-US" dirty="0" err="1" smtClean="0"/>
              <a:t>Segurança</a:t>
            </a:r>
            <a:r>
              <a:rPr lang="en-US" dirty="0" smtClean="0"/>
              <a:t> dos dados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2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Infraestrutura</a:t>
            </a:r>
            <a:r>
              <a:rPr lang="en-US" dirty="0" smtClean="0"/>
              <a:t> de 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Secretaria Geral de Informática –</a:t>
            </a:r>
            <a:r>
              <a:rPr lang="pt-BR" dirty="0" err="1" smtClean="0"/>
              <a:t>Sin</a:t>
            </a:r>
            <a:endParaRPr lang="pt-BR" dirty="0" smtClean="0"/>
          </a:p>
          <a:p>
            <a:pPr lvl="1"/>
            <a:r>
              <a:rPr lang="pt-BR" dirty="0" smtClean="0"/>
              <a:t>Órgão vinculado à Reitoria</a:t>
            </a:r>
          </a:p>
          <a:p>
            <a:pPr lvl="1"/>
            <a:r>
              <a:rPr lang="pt-BR" dirty="0" smtClean="0"/>
              <a:t>Presta serviços para toda a comunidade</a:t>
            </a:r>
          </a:p>
          <a:p>
            <a:pPr lvl="2"/>
            <a:r>
              <a:rPr lang="pt-BR" dirty="0" smtClean="0"/>
              <a:t>Sistemas acadêmicos e administrativos</a:t>
            </a:r>
          </a:p>
          <a:p>
            <a:pPr lvl="1"/>
            <a:r>
              <a:rPr lang="pt-BR" dirty="0" smtClean="0"/>
              <a:t>Prédio com infraestrutura completa</a:t>
            </a:r>
          </a:p>
          <a:p>
            <a:pPr lvl="2"/>
            <a:r>
              <a:rPr lang="pt-BR" dirty="0" smtClean="0"/>
              <a:t>espaço físico, elétrica, ar-condicionado,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1"/>
            <a:r>
              <a:rPr lang="pt-BR" dirty="0" smtClean="0"/>
              <a:t>Data center virtualizado</a:t>
            </a:r>
          </a:p>
          <a:p>
            <a:pPr lvl="2"/>
            <a:r>
              <a:rPr lang="pt-BR" dirty="0" smtClean="0"/>
              <a:t>~ 70 </a:t>
            </a:r>
            <a:r>
              <a:rPr lang="pt-BR" dirty="0" err="1" smtClean="0"/>
              <a:t>VMs</a:t>
            </a:r>
            <a:endParaRPr lang="pt-BR" dirty="0" smtClean="0"/>
          </a:p>
          <a:p>
            <a:pPr lvl="1"/>
            <a:r>
              <a:rPr lang="pt-BR" dirty="0" smtClean="0"/>
              <a:t># de aplicações e serviços crescendo rápido</a:t>
            </a:r>
          </a:p>
          <a:p>
            <a:pPr lvl="1"/>
            <a:r>
              <a:rPr lang="pt-BR" dirty="0" smtClean="0"/>
              <a:t>volume de dados aumentando</a:t>
            </a:r>
          </a:p>
          <a:p>
            <a:pPr lvl="1"/>
            <a:endParaRPr lang="pt-B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6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r>
              <a:rPr lang="en-US" dirty="0" smtClean="0"/>
              <a:t> da </a:t>
            </a:r>
            <a:r>
              <a:rPr lang="en-US" dirty="0" err="1" smtClean="0"/>
              <a:t>Cloud@UFSCar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Prover</a:t>
            </a:r>
            <a:r>
              <a:rPr lang="en-US" dirty="0" smtClean="0"/>
              <a:t> </a:t>
            </a:r>
            <a:r>
              <a:rPr lang="en-US" dirty="0" err="1" smtClean="0"/>
              <a:t>amplo</a:t>
            </a:r>
            <a:r>
              <a:rPr lang="en-US" dirty="0" smtClean="0"/>
              <a:t> </a:t>
            </a:r>
            <a:r>
              <a:rPr lang="en-US" dirty="0" err="1" smtClean="0"/>
              <a:t>acesso</a:t>
            </a:r>
            <a:r>
              <a:rPr lang="en-US" dirty="0" smtClean="0"/>
              <a:t> a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computacionais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pesquisa</a:t>
            </a:r>
            <a:r>
              <a:rPr lang="en-US" dirty="0" smtClean="0"/>
              <a:t> </a:t>
            </a:r>
            <a:r>
              <a:rPr lang="en-US" dirty="0" err="1" smtClean="0"/>
              <a:t>científica</a:t>
            </a:r>
            <a:endParaRPr lang="en-US" dirty="0" smtClean="0"/>
          </a:p>
          <a:p>
            <a:r>
              <a:rPr lang="pt-BR" dirty="0" smtClean="0"/>
              <a:t>Modernizar a infraestrutura de pesquisa da universidade</a:t>
            </a:r>
          </a:p>
          <a:p>
            <a:r>
              <a:rPr lang="pt-BR" dirty="0" smtClean="0"/>
              <a:t>Potencializar a capacidade de pesquisa</a:t>
            </a:r>
          </a:p>
          <a:p>
            <a:pPr lvl="1"/>
            <a:r>
              <a:rPr lang="pt-BR" dirty="0" smtClean="0"/>
              <a:t>Em termos de quantidade e impacto</a:t>
            </a:r>
          </a:p>
          <a:p>
            <a:r>
              <a:rPr lang="pt-BR" dirty="0" smtClean="0"/>
              <a:t>Colocar a universidade na era da </a:t>
            </a:r>
            <a:r>
              <a:rPr lang="pt-BR" dirty="0" err="1" smtClean="0"/>
              <a:t>eCiência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eCiência</a:t>
            </a:r>
            <a:r>
              <a:rPr lang="pt-BR" dirty="0" smtClean="0"/>
              <a:t> (</a:t>
            </a:r>
            <a:r>
              <a:rPr lang="pt-BR" i="1" dirty="0" err="1" smtClean="0"/>
              <a:t>eScience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mtClean="0"/>
              <a:t>O termo eCiência (eScience) tem sido empregado para referenciar a </a:t>
            </a:r>
            <a:r>
              <a:rPr lang="pt-BR" b="1" smtClean="0"/>
              <a:t>maneira de se fazer ciência, com forte ênfase no uso de infra-estruturas computacionais</a:t>
            </a:r>
          </a:p>
          <a:p>
            <a:endParaRPr lang="pt-BR" b="1" smtClean="0"/>
          </a:p>
          <a:p>
            <a:pPr marL="0" indent="0" algn="r">
              <a:buNone/>
            </a:pPr>
            <a:r>
              <a:rPr lang="pt-BR" i="1" smtClean="0"/>
              <a:t>“e-Science is about global collaboration in key areas of science and the next generation of </a:t>
            </a:r>
            <a:r>
              <a:rPr lang="pt-BR" b="1" i="1" smtClean="0"/>
              <a:t>infrastructure</a:t>
            </a:r>
            <a:r>
              <a:rPr lang="pt-BR" i="1" smtClean="0"/>
              <a:t> that will enable it</a:t>
            </a:r>
            <a:r>
              <a:rPr lang="pt-BR" smtClean="0"/>
              <a:t>.”</a:t>
            </a:r>
          </a:p>
          <a:p>
            <a:pPr marL="0" indent="0" algn="r">
              <a:buNone/>
            </a:pPr>
            <a:endParaRPr lang="pt-BR" sz="2200" b="1" smtClean="0"/>
          </a:p>
          <a:p>
            <a:pPr marL="0" indent="0" algn="r">
              <a:buNone/>
            </a:pPr>
            <a:r>
              <a:rPr lang="pt-BR" sz="2200" b="1" smtClean="0"/>
              <a:t>John Taylor (1999), Director General of Research Councils in the </a:t>
            </a:r>
            <a:br>
              <a:rPr lang="pt-BR" sz="2200" b="1" smtClean="0"/>
            </a:br>
            <a:r>
              <a:rPr lang="pt-BR" sz="2200" b="1" smtClean="0"/>
              <a:t>UK Office of Science and Technology (OST)</a:t>
            </a:r>
            <a:endParaRPr lang="pt-BR" sz="2200" b="1"/>
          </a:p>
        </p:txBody>
      </p:sp>
    </p:spTree>
    <p:extLst>
      <p:ext uri="{BB962C8B-B14F-4D97-AF65-F5344CB8AC3E}">
        <p14:creationId xmlns:p14="http://schemas.microsoft.com/office/powerpoint/2010/main" val="248044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nidospelavidafc.com.br/port/wp-content/uploads/2010/04/DNA-with-Fea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6800" y="274638"/>
            <a:ext cx="2844800" cy="1896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eCiência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ciência</a:t>
            </a:r>
            <a:r>
              <a:rPr lang="en-US" dirty="0" smtClean="0"/>
              <a:t> com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intensivo</a:t>
            </a:r>
            <a:r>
              <a:rPr lang="en-US" dirty="0" smtClean="0"/>
              <a:t> da </a:t>
            </a:r>
            <a:r>
              <a:rPr lang="en-US" dirty="0" err="1" smtClean="0"/>
              <a:t>computação</a:t>
            </a:r>
            <a:endParaRPr lang="en-US" dirty="0" smtClean="0"/>
          </a:p>
          <a:p>
            <a:pPr lvl="1"/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data </a:t>
            </a:r>
            <a:r>
              <a:rPr lang="en-US" b="1" dirty="0">
                <a:solidFill>
                  <a:srgbClr val="FF0000"/>
                </a:solidFill>
              </a:rPr>
              <a:t>sets</a:t>
            </a:r>
            <a:r>
              <a:rPr lang="en-US" dirty="0"/>
              <a:t> </a:t>
            </a:r>
            <a:r>
              <a:rPr lang="en-US" dirty="0" err="1" smtClean="0"/>
              <a:t>imensos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necessitam</a:t>
            </a:r>
            <a:r>
              <a:rPr lang="en-US" dirty="0" smtClean="0"/>
              <a:t> de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poder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computacional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processar</a:t>
            </a:r>
            <a:endParaRPr lang="en-US" dirty="0" smtClean="0"/>
          </a:p>
          <a:p>
            <a:pPr lvl="1"/>
            <a:r>
              <a:rPr lang="en-US" dirty="0" err="1" smtClean="0"/>
              <a:t>Infraestrutura</a:t>
            </a:r>
            <a:r>
              <a:rPr lang="en-US" dirty="0" smtClean="0"/>
              <a:t>: </a:t>
            </a:r>
            <a:r>
              <a:rPr lang="en-US" i="1" dirty="0" smtClean="0"/>
              <a:t>clusters</a:t>
            </a:r>
            <a:r>
              <a:rPr lang="en-US" dirty="0" smtClean="0"/>
              <a:t>, </a:t>
            </a:r>
            <a:r>
              <a:rPr lang="en-US" i="1" dirty="0" smtClean="0"/>
              <a:t>grids</a:t>
            </a:r>
            <a:r>
              <a:rPr lang="en-US" dirty="0" smtClean="0"/>
              <a:t>, </a:t>
            </a:r>
            <a:r>
              <a:rPr lang="en-US" dirty="0" err="1" smtClean="0"/>
              <a:t>redes</a:t>
            </a:r>
            <a:r>
              <a:rPr lang="en-US" dirty="0" smtClean="0"/>
              <a:t> com </a:t>
            </a:r>
            <a:r>
              <a:rPr lang="en-US" dirty="0" err="1" smtClean="0"/>
              <a:t>banda</a:t>
            </a:r>
            <a:r>
              <a:rPr lang="en-US" dirty="0" smtClean="0"/>
              <a:t> </a:t>
            </a:r>
            <a:r>
              <a:rPr lang="en-US" dirty="0" err="1" smtClean="0"/>
              <a:t>larga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Software: </a:t>
            </a:r>
            <a:r>
              <a:rPr lang="en-US" dirty="0" err="1" smtClean="0"/>
              <a:t>portais</a:t>
            </a:r>
            <a:r>
              <a:rPr lang="en-US" dirty="0" smtClean="0"/>
              <a:t> web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domínios</a:t>
            </a:r>
            <a:r>
              <a:rPr lang="en-US" dirty="0" smtClean="0"/>
              <a:t> </a:t>
            </a:r>
            <a:r>
              <a:rPr lang="en-US" dirty="0" err="1" smtClean="0"/>
              <a:t>específicos</a:t>
            </a:r>
            <a:r>
              <a:rPr lang="en-US" dirty="0" smtClean="0"/>
              <a:t>, </a:t>
            </a:r>
            <a:r>
              <a:rPr lang="en-US" dirty="0" err="1" smtClean="0"/>
              <a:t>execução</a:t>
            </a:r>
            <a:r>
              <a:rPr lang="en-US" dirty="0" smtClean="0"/>
              <a:t> de jobs, workflows </a:t>
            </a:r>
            <a:r>
              <a:rPr lang="en-US" dirty="0" err="1" smtClean="0"/>
              <a:t>científicos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err="1" smtClean="0"/>
              <a:t>Várias</a:t>
            </a:r>
            <a:r>
              <a:rPr lang="en-US" dirty="0" smtClean="0"/>
              <a:t> </a:t>
            </a:r>
            <a:r>
              <a:rPr lang="en-US" dirty="0" err="1" smtClean="0"/>
              <a:t>áreas</a:t>
            </a:r>
            <a:r>
              <a:rPr lang="en-US" dirty="0" smtClean="0"/>
              <a:t> de </a:t>
            </a:r>
            <a:r>
              <a:rPr lang="en-US" dirty="0" err="1" smtClean="0"/>
              <a:t>aplicação</a:t>
            </a:r>
            <a:endParaRPr lang="en-US" dirty="0" smtClean="0"/>
          </a:p>
          <a:p>
            <a:pPr lvl="2"/>
            <a:r>
              <a:rPr lang="en-US" dirty="0" err="1" smtClean="0"/>
              <a:t>física</a:t>
            </a:r>
            <a:r>
              <a:rPr lang="en-US" dirty="0" smtClean="0"/>
              <a:t> de </a:t>
            </a:r>
            <a:r>
              <a:rPr lang="en-US" dirty="0" err="1" smtClean="0"/>
              <a:t>particulas</a:t>
            </a:r>
            <a:r>
              <a:rPr lang="en-US" dirty="0" smtClean="0"/>
              <a:t>, </a:t>
            </a:r>
            <a:r>
              <a:rPr lang="en-US" dirty="0" err="1" smtClean="0"/>
              <a:t>bioinformática</a:t>
            </a:r>
            <a:r>
              <a:rPr lang="en-US" dirty="0" smtClean="0"/>
              <a:t>, </a:t>
            </a:r>
            <a:r>
              <a:rPr lang="en-US" i="1" dirty="0"/>
              <a:t>earth </a:t>
            </a:r>
            <a:r>
              <a:rPr lang="en-US" i="1" dirty="0" smtClean="0"/>
              <a:t>sciences</a:t>
            </a:r>
            <a:r>
              <a:rPr lang="en-US" dirty="0" smtClean="0"/>
              <a:t>, </a:t>
            </a:r>
            <a:r>
              <a:rPr lang="en-US" dirty="0" err="1" smtClean="0"/>
              <a:t>engenharia</a:t>
            </a:r>
            <a:r>
              <a:rPr lang="en-US" dirty="0" smtClean="0"/>
              <a:t> (</a:t>
            </a:r>
            <a:r>
              <a:rPr lang="en-US" dirty="0" err="1" smtClean="0"/>
              <a:t>materiais</a:t>
            </a:r>
            <a:r>
              <a:rPr lang="en-US" dirty="0" smtClean="0"/>
              <a:t>, naval, </a:t>
            </a:r>
            <a:r>
              <a:rPr lang="en-US" dirty="0" err="1" smtClean="0"/>
              <a:t>química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), </a:t>
            </a:r>
            <a:r>
              <a:rPr lang="en-US" dirty="0" err="1" smtClean="0"/>
              <a:t>simulações</a:t>
            </a:r>
            <a:r>
              <a:rPr lang="en-US" dirty="0" smtClean="0"/>
              <a:t> </a:t>
            </a:r>
            <a:r>
              <a:rPr lang="en-US" dirty="0" err="1" smtClean="0"/>
              <a:t>sociais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4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r>
              <a:rPr lang="en-US" dirty="0" smtClean="0"/>
              <a:t>: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Worldwide </a:t>
            </a:r>
            <a:r>
              <a:rPr lang="en-US" dirty="0"/>
              <a:t>LHC Computing Grid (WLCG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store, distribute and </a:t>
            </a:r>
            <a:r>
              <a:rPr lang="en-US" dirty="0" smtClean="0"/>
              <a:t>analyze </a:t>
            </a:r>
            <a:r>
              <a:rPr lang="en-US" dirty="0"/>
              <a:t>the ~25 Petabytes/Year  (25 million Gigabytes) of data generated by the Large Hadron Collider (LHC) at CERN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125" y="3558889"/>
            <a:ext cx="4968875" cy="329911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349625"/>
            <a:ext cx="4606925" cy="337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r>
              <a:rPr lang="en-US" dirty="0" smtClean="0"/>
              <a:t>&gt;= 170 </a:t>
            </a:r>
            <a:r>
              <a:rPr lang="en-US" dirty="0"/>
              <a:t>computing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centres</a:t>
            </a:r>
            <a:endParaRPr lang="en-US" dirty="0"/>
          </a:p>
          <a:p>
            <a:pPr lvl="1"/>
            <a:r>
              <a:rPr lang="en-US" dirty="0"/>
              <a:t>36 countries</a:t>
            </a:r>
          </a:p>
        </p:txBody>
      </p:sp>
    </p:spTree>
    <p:extLst>
      <p:ext uri="{BB962C8B-B14F-4D97-AF65-F5344CB8AC3E}">
        <p14:creationId xmlns:p14="http://schemas.microsoft.com/office/powerpoint/2010/main" val="131333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19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Bioinformática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Bases de dados </a:t>
            </a:r>
            <a:r>
              <a:rPr lang="en-US" dirty="0" err="1" smtClean="0"/>
              <a:t>disponíveis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Ex: NCBI Gene bank, </a:t>
            </a:r>
            <a:r>
              <a:rPr lang="en-US" dirty="0" err="1" smtClean="0"/>
              <a:t>GenePept</a:t>
            </a:r>
            <a:r>
              <a:rPr lang="en-US" dirty="0" smtClean="0"/>
              <a:t>, </a:t>
            </a:r>
            <a:r>
              <a:rPr lang="en-US" dirty="0" err="1" smtClean="0"/>
              <a:t>Genomas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err="1" smtClean="0"/>
              <a:t>Ferramentas</a:t>
            </a:r>
            <a:endParaRPr lang="en-US" dirty="0" smtClean="0"/>
          </a:p>
          <a:p>
            <a:pPr lvl="2"/>
            <a:r>
              <a:rPr lang="en-US" dirty="0" smtClean="0"/>
              <a:t>Blast,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err="1" smtClean="0"/>
              <a:t>Equipamentos</a:t>
            </a:r>
            <a:r>
              <a:rPr lang="en-US" dirty="0" smtClean="0"/>
              <a:t> de </a:t>
            </a:r>
            <a:r>
              <a:rPr lang="en-US" dirty="0" err="1" smtClean="0"/>
              <a:t>sequenciamento</a:t>
            </a:r>
            <a:r>
              <a:rPr lang="en-US" dirty="0" smtClean="0"/>
              <a:t> </a:t>
            </a:r>
            <a:r>
              <a:rPr lang="en-US" dirty="0" err="1" smtClean="0"/>
              <a:t>gerando</a:t>
            </a:r>
            <a:r>
              <a:rPr lang="en-US" dirty="0" smtClean="0"/>
              <a:t> </a:t>
            </a:r>
            <a:r>
              <a:rPr lang="en-US" dirty="0" err="1" smtClean="0"/>
              <a:t>enormes</a:t>
            </a:r>
            <a:r>
              <a:rPr lang="en-US" dirty="0" smtClean="0"/>
              <a:t> </a:t>
            </a:r>
            <a:r>
              <a:rPr lang="en-US" dirty="0" err="1" smtClean="0"/>
              <a:t>quantidades</a:t>
            </a:r>
            <a:r>
              <a:rPr lang="en-US" dirty="0" smtClean="0"/>
              <a:t> de dados com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rapidez</a:t>
            </a:r>
            <a:r>
              <a:rPr lang="en-US" dirty="0" smtClean="0"/>
              <a:t> 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Imagem 5" descr="dnagu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879706"/>
            <a:ext cx="2908300" cy="169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popsci.com/files/imagecache/article_image_large/articles/Heli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17" y="5149797"/>
            <a:ext cx="1143008" cy="1708203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1565" y="5072050"/>
            <a:ext cx="221227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1065" y="5031324"/>
            <a:ext cx="1578835" cy="182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932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Por que Nuvem?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Quanto custa montar um datacenter?</a:t>
            </a:r>
          </a:p>
          <a:p>
            <a:pPr lvl="1"/>
            <a:r>
              <a:rPr lang="pt-BR" dirty="0" smtClean="0"/>
              <a:t>Máquinas, licenças de software, </a:t>
            </a:r>
            <a:r>
              <a:rPr lang="pt-BR" dirty="0" err="1" smtClean="0"/>
              <a:t>infra-estrutura</a:t>
            </a:r>
            <a:r>
              <a:rPr lang="pt-BR" dirty="0" smtClean="0"/>
              <a:t> física, mão-de-obra, manutenção, redundâncias, planos de </a:t>
            </a:r>
            <a:br>
              <a:rPr lang="pt-BR" dirty="0" smtClean="0"/>
            </a:br>
            <a:r>
              <a:rPr lang="pt-BR" dirty="0" smtClean="0"/>
              <a:t>contingência, </a:t>
            </a:r>
            <a:br>
              <a:rPr lang="pt-BR" dirty="0" smtClean="0"/>
            </a:br>
            <a:r>
              <a:rPr lang="pt-BR" dirty="0" smtClean="0"/>
              <a:t>depreciação dos </a:t>
            </a:r>
            <a:br>
              <a:rPr lang="pt-BR" dirty="0" smtClean="0"/>
            </a:br>
            <a:r>
              <a:rPr lang="pt-BR" dirty="0" smtClean="0"/>
              <a:t>ativos, </a:t>
            </a:r>
            <a:br>
              <a:rPr lang="pt-BR" dirty="0" smtClean="0"/>
            </a:br>
            <a:r>
              <a:rPr lang="pt-BR" dirty="0" smtClean="0"/>
              <a:t>seguros, etc.</a:t>
            </a:r>
          </a:p>
          <a:p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222" y="3278119"/>
            <a:ext cx="4797778" cy="357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9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Vantagens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Economia de escala</a:t>
            </a:r>
          </a:p>
          <a:p>
            <a:pPr lvl="1"/>
            <a:r>
              <a:rPr lang="pt-BR" dirty="0" smtClean="0"/>
              <a:t>Custo de gerenciamento pode ser até 20 a 40 </a:t>
            </a:r>
            <a:r>
              <a:rPr lang="pt-BR" dirty="0" err="1" smtClean="0"/>
              <a:t>x</a:t>
            </a:r>
            <a:r>
              <a:rPr lang="pt-BR" dirty="0" smtClean="0"/>
              <a:t> menor</a:t>
            </a:r>
          </a:p>
          <a:p>
            <a:r>
              <a:rPr lang="pt-BR" dirty="0" smtClean="0"/>
              <a:t>Dificilmente um grupo isolado conseguiria manter uma grande infraestrutura atualizada e operante</a:t>
            </a:r>
          </a:p>
          <a:p>
            <a:r>
              <a:rPr lang="pt-BR" dirty="0" smtClean="0"/>
              <a:t>Compartilhamento de recursos</a:t>
            </a:r>
          </a:p>
          <a:p>
            <a:pPr lvl="1"/>
            <a:r>
              <a:rPr lang="pt-BR" dirty="0" smtClean="0"/>
              <a:t>Computadores, </a:t>
            </a:r>
            <a:r>
              <a:rPr lang="pt-BR" dirty="0" err="1" smtClean="0"/>
              <a:t>UPSs</a:t>
            </a:r>
            <a:r>
              <a:rPr lang="pt-BR" dirty="0" smtClean="0"/>
              <a:t>, </a:t>
            </a:r>
            <a:r>
              <a:rPr lang="pt-BR" dirty="0" smtClean="0"/>
              <a:t>geradores, prédio, recursos humanos,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1"/>
            <a:r>
              <a:rPr lang="pt-BR" dirty="0" smtClean="0"/>
              <a:t>Ocupação de servidores aumenta de ~5% para ~ 80%</a:t>
            </a:r>
          </a:p>
          <a:p>
            <a:pPr lvl="1"/>
            <a:r>
              <a:rPr lang="pt-BR" dirty="0" smtClean="0"/>
              <a:t>Economia de energia de até 70%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792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Benefícios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Escalabilidade, Elasticidade</a:t>
            </a:r>
          </a:p>
          <a:p>
            <a:r>
              <a:rPr lang="pt-BR" dirty="0" smtClean="0"/>
              <a:t> Automação - usuário possui </a:t>
            </a:r>
            <a:r>
              <a:rPr lang="pt-BR" b="1" dirty="0" smtClean="0">
                <a:solidFill>
                  <a:srgbClr val="FF0000"/>
                </a:solidFill>
              </a:rPr>
              <a:t>interfaces</a:t>
            </a:r>
            <a:r>
              <a:rPr lang="pt-BR" dirty="0" smtClean="0"/>
              <a:t>  para:</a:t>
            </a:r>
          </a:p>
          <a:p>
            <a:pPr lvl="1"/>
            <a:r>
              <a:rPr lang="pt-BR" dirty="0" smtClean="0"/>
              <a:t>Requisitar novos servidores quando a demanda aumentar</a:t>
            </a:r>
          </a:p>
          <a:p>
            <a:pPr lvl="1"/>
            <a:r>
              <a:rPr lang="pt-BR" dirty="0" smtClean="0"/>
              <a:t>Replicar servidores/serviços sob demanda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Reduzir</a:t>
            </a:r>
            <a:r>
              <a:rPr lang="pt-BR" dirty="0" smtClean="0"/>
              <a:t> quando não for mais necessário</a:t>
            </a:r>
          </a:p>
          <a:p>
            <a:r>
              <a:rPr lang="pt-BR" dirty="0" smtClean="0"/>
              <a:t>Em menos de </a:t>
            </a:r>
            <a:r>
              <a:rPr lang="pt-BR" b="1" dirty="0" smtClean="0">
                <a:solidFill>
                  <a:srgbClr val="FF0000"/>
                </a:solidFill>
              </a:rPr>
              <a:t>5 minutos</a:t>
            </a:r>
            <a:r>
              <a:rPr lang="pt-BR" dirty="0" smtClean="0"/>
              <a:t> é possível replicar um servidor completo e tê-lo funcionando!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386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UFSCar</a:t>
            </a:r>
            <a:r>
              <a:rPr lang="en-US" dirty="0" smtClean="0"/>
              <a:t> e </a:t>
            </a:r>
            <a:r>
              <a:rPr lang="en-US" dirty="0" err="1" smtClean="0"/>
              <a:t>Possui</a:t>
            </a:r>
            <a:r>
              <a:rPr lang="en-US" dirty="0" smtClean="0"/>
              <a:t> 4 </a:t>
            </a:r>
            <a:r>
              <a:rPr lang="en-US" dirty="0" err="1" smtClean="0"/>
              <a:t>Campi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463" b="9463"/>
          <a:stretch>
            <a:fillRect/>
          </a:stretch>
        </p:blipFill>
        <p:spPr>
          <a:xfrm>
            <a:off x="125246" y="1417638"/>
            <a:ext cx="8561554" cy="4708525"/>
          </a:xfrm>
        </p:spPr>
      </p:pic>
      <p:sp>
        <p:nvSpPr>
          <p:cNvPr id="5" name="Oval 4"/>
          <p:cNvSpPr/>
          <p:nvPr/>
        </p:nvSpPr>
        <p:spPr>
          <a:xfrm>
            <a:off x="5162550" y="3327400"/>
            <a:ext cx="15875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56250" y="3644900"/>
            <a:ext cx="15875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97500" y="4870450"/>
            <a:ext cx="15875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7050" y="5238750"/>
            <a:ext cx="15875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49700" y="5130800"/>
            <a:ext cx="48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Buri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6140450" y="4870450"/>
            <a:ext cx="158750" cy="152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800" y="5311973"/>
            <a:ext cx="3073200" cy="1546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33950"/>
            <a:ext cx="2871611" cy="18378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265182"/>
            <a:ext cx="3883375" cy="1341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21959"/>
            <a:ext cx="2235200" cy="16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Exemplos de Uso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Preciso de uma máquina (VM) para hospedar um serviço importante para o meu projeto que vai durar </a:t>
            </a:r>
            <a:r>
              <a:rPr lang="pt-BR" dirty="0"/>
              <a:t>2</a:t>
            </a:r>
            <a:r>
              <a:rPr lang="pt-BR" dirty="0" smtClean="0"/>
              <a:t> anos</a:t>
            </a:r>
          </a:p>
          <a:p>
            <a:r>
              <a:rPr lang="pt-BR" dirty="0" smtClean="0"/>
              <a:t>Desktops virtuais para ensino</a:t>
            </a:r>
          </a:p>
          <a:p>
            <a:pPr lvl="1"/>
            <a:r>
              <a:rPr lang="pt-BR" dirty="0" smtClean="0"/>
              <a:t>Laboratórios passaria a ter apenas clientes, o desktop executa na nuvem</a:t>
            </a:r>
          </a:p>
          <a:p>
            <a:pPr lvl="1"/>
            <a:r>
              <a:rPr lang="pt-BR" dirty="0" smtClean="0"/>
              <a:t>Gerência centralizada, economia de escala,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1"/>
            <a:r>
              <a:rPr lang="pt-BR" dirty="0" smtClean="0">
                <a:hlinkClick r:id="rId2"/>
              </a:rPr>
              <a:t>http://www.youtube.com/watch?v=2vCCd-fNY94</a:t>
            </a:r>
            <a:endParaRPr lang="pt-BR" dirty="0" smtClean="0"/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603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Cloud@UFSCar: O que precisamos ter? 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Equipamentos: servidores, </a:t>
            </a:r>
            <a:r>
              <a:rPr lang="pt-BR" i="1" dirty="0" err="1" smtClean="0"/>
              <a:t>storage</a:t>
            </a:r>
            <a:r>
              <a:rPr lang="pt-BR" dirty="0" smtClean="0"/>
              <a:t> de dados, </a:t>
            </a:r>
            <a:r>
              <a:rPr lang="pt-BR" i="1" dirty="0" smtClean="0"/>
              <a:t>switches</a:t>
            </a:r>
            <a:r>
              <a:rPr lang="pt-BR" dirty="0" smtClean="0"/>
              <a:t>, </a:t>
            </a:r>
            <a:r>
              <a:rPr lang="pt-BR" dirty="0" err="1" smtClean="0"/>
              <a:t>etc</a:t>
            </a:r>
            <a:endParaRPr lang="pt-BR" dirty="0" smtClean="0"/>
          </a:p>
          <a:p>
            <a:r>
              <a:rPr lang="pt-BR" dirty="0" smtClean="0"/>
              <a:t>Infraestrutura física</a:t>
            </a:r>
          </a:p>
          <a:p>
            <a:pPr lvl="1"/>
            <a:r>
              <a:rPr lang="pt-BR" dirty="0" smtClean="0"/>
              <a:t>Espaço físico</a:t>
            </a:r>
          </a:p>
          <a:p>
            <a:pPr lvl="1"/>
            <a:r>
              <a:rPr lang="pt-BR" dirty="0" smtClean="0"/>
              <a:t>Energia, nobreaks, gerador</a:t>
            </a:r>
          </a:p>
          <a:p>
            <a:pPr lvl="1"/>
            <a:r>
              <a:rPr lang="pt-BR" dirty="0" smtClean="0"/>
              <a:t>Refrigeração</a:t>
            </a:r>
          </a:p>
          <a:p>
            <a:pPr lvl="1"/>
            <a:r>
              <a:rPr lang="pt-BR" dirty="0" smtClean="0"/>
              <a:t>Controle de acesso</a:t>
            </a:r>
          </a:p>
          <a:p>
            <a:r>
              <a:rPr lang="pt-BR" dirty="0" smtClean="0"/>
              <a:t>Recursos humanos</a:t>
            </a:r>
            <a:endParaRPr lang="pt-BR" dirty="0"/>
          </a:p>
        </p:txBody>
      </p:sp>
      <p:sp>
        <p:nvSpPr>
          <p:cNvPr id="4" name="Right Brace 3"/>
          <p:cNvSpPr/>
          <p:nvPr/>
        </p:nvSpPr>
        <p:spPr>
          <a:xfrm>
            <a:off x="5002389" y="2850444"/>
            <a:ext cx="550333" cy="296333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138333" y="2850444"/>
            <a:ext cx="2548467" cy="1354667"/>
          </a:xfrm>
          <a:prstGeom prst="wedgeRectCallout">
            <a:avLst>
              <a:gd name="adj1" fmla="val -65130"/>
              <a:gd name="adj2" fmla="val 46875"/>
            </a:avLst>
          </a:prstGeom>
          <a:solidFill>
            <a:srgbClr val="5EA4F3">
              <a:alpha val="50000"/>
            </a:srgbClr>
          </a:solidFill>
          <a:ln>
            <a:solidFill>
              <a:srgbClr val="5EA4F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A </a:t>
            </a:r>
            <a:r>
              <a:rPr lang="en-US" sz="2800" dirty="0" err="1" smtClean="0">
                <a:solidFill>
                  <a:srgbClr val="0000FF"/>
                </a:solidFill>
              </a:rPr>
              <a:t>Secretaria</a:t>
            </a:r>
            <a:r>
              <a:rPr lang="en-US" sz="2800" dirty="0" smtClean="0">
                <a:solidFill>
                  <a:srgbClr val="0000FF"/>
                </a:solidFill>
              </a:rPr>
              <a:t> de </a:t>
            </a:r>
            <a:r>
              <a:rPr lang="en-US" sz="2800" dirty="0" err="1" smtClean="0">
                <a:solidFill>
                  <a:srgbClr val="0000FF"/>
                </a:solidFill>
              </a:rPr>
              <a:t>Informática</a:t>
            </a:r>
            <a:r>
              <a:rPr lang="en-US" sz="2800" dirty="0" smtClean="0">
                <a:solidFill>
                  <a:srgbClr val="0000FF"/>
                </a:solidFill>
              </a:rPr>
              <a:t> da </a:t>
            </a:r>
            <a:r>
              <a:rPr lang="en-US" sz="2800" dirty="0" err="1" smtClean="0">
                <a:solidFill>
                  <a:srgbClr val="0000FF"/>
                </a:solidFill>
              </a:rPr>
              <a:t>UFSCar</a:t>
            </a:r>
            <a:r>
              <a:rPr lang="en-US" sz="2800" dirty="0" smtClean="0">
                <a:solidFill>
                  <a:srgbClr val="0000FF"/>
                </a:solidFill>
              </a:rPr>
              <a:t> tem!!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2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Infraestrutura</a:t>
            </a:r>
            <a:r>
              <a:rPr lang="en-US" dirty="0" smtClean="0"/>
              <a:t> de </a:t>
            </a:r>
            <a:r>
              <a:rPr lang="en-US" dirty="0" err="1" smtClean="0"/>
              <a:t>Rede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Novos links de acesso à Internet nos três campi da UFSCar:</a:t>
            </a:r>
          </a:p>
          <a:p>
            <a:pPr lvl="1"/>
            <a:r>
              <a:rPr lang="pt-BR" dirty="0" smtClean="0"/>
              <a:t>São Carlos: 10 </a:t>
            </a:r>
            <a:r>
              <a:rPr lang="pt-BR" dirty="0" err="1" smtClean="0"/>
              <a:t>Gbps</a:t>
            </a:r>
            <a:endParaRPr lang="pt-BR" dirty="0" smtClean="0"/>
          </a:p>
          <a:p>
            <a:pPr lvl="1"/>
            <a:r>
              <a:rPr lang="pt-BR" dirty="0" smtClean="0"/>
              <a:t>Sorocaba: 3 </a:t>
            </a:r>
            <a:r>
              <a:rPr lang="pt-BR" dirty="0" err="1" smtClean="0"/>
              <a:t>Gbps</a:t>
            </a:r>
            <a:endParaRPr lang="pt-BR" dirty="0" smtClean="0"/>
          </a:p>
          <a:p>
            <a:pPr lvl="1"/>
            <a:r>
              <a:rPr lang="pt-BR" dirty="0" smtClean="0"/>
              <a:t>Araras: 1 </a:t>
            </a:r>
            <a:r>
              <a:rPr lang="pt-BR" dirty="0" err="1" smtClean="0"/>
              <a:t>Gbps</a:t>
            </a:r>
            <a:endParaRPr lang="pt-BR" dirty="0" smtClean="0"/>
          </a:p>
          <a:p>
            <a:r>
              <a:rPr lang="pt-BR" dirty="0" smtClean="0"/>
              <a:t>Novas possibilidades</a:t>
            </a:r>
          </a:p>
          <a:p>
            <a:pPr lvl="1"/>
            <a:r>
              <a:rPr lang="pt-BR" dirty="0" smtClean="0"/>
              <a:t>Melhorias na interconexão entre os </a:t>
            </a:r>
            <a:r>
              <a:rPr lang="pt-BR" i="1" dirty="0" smtClean="0"/>
              <a:t>campi</a:t>
            </a:r>
          </a:p>
          <a:p>
            <a:pPr lvl="2"/>
            <a:r>
              <a:rPr lang="pt-BR" dirty="0" smtClean="0"/>
              <a:t>Diminuirá instabilidades e interrupções na transmissão</a:t>
            </a:r>
          </a:p>
          <a:p>
            <a:pPr lvl="1"/>
            <a:r>
              <a:rPr lang="pt-BR" dirty="0" smtClean="0"/>
              <a:t>Melhoria da distribuição dentro dos campi (FAPESP)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878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pt-BR" dirty="0" err="1"/>
              <a:t>ª</a:t>
            </a:r>
            <a:r>
              <a:rPr lang="en-US" dirty="0" smtClean="0"/>
              <a:t> </a:t>
            </a:r>
            <a:r>
              <a:rPr lang="en-US" dirty="0" err="1" smtClean="0"/>
              <a:t>Etapa</a:t>
            </a:r>
            <a:r>
              <a:rPr lang="en-US" dirty="0" smtClean="0"/>
              <a:t> - </a:t>
            </a:r>
            <a:r>
              <a:rPr lang="en-US" dirty="0" err="1" smtClean="0"/>
              <a:t>Aquisição</a:t>
            </a:r>
            <a:r>
              <a:rPr lang="en-US" dirty="0" smtClean="0"/>
              <a:t> dos </a:t>
            </a:r>
            <a:r>
              <a:rPr lang="en-US" dirty="0" err="1" smtClean="0"/>
              <a:t>Equipamentos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624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FINEP CT-Infra 2007</a:t>
            </a:r>
          </a:p>
          <a:p>
            <a:pPr lvl="1"/>
            <a:r>
              <a:rPr lang="pt-BR" dirty="0" smtClean="0"/>
              <a:t>800 mil para datacenter </a:t>
            </a:r>
            <a:r>
              <a:rPr lang="pt-BR" dirty="0" err="1" smtClean="0"/>
              <a:t>conteiner</a:t>
            </a:r>
            <a:endParaRPr lang="pt-BR" dirty="0"/>
          </a:p>
          <a:p>
            <a:r>
              <a:rPr lang="pt-BR" dirty="0" smtClean="0"/>
              <a:t>CT-Infra 2013</a:t>
            </a:r>
          </a:p>
          <a:p>
            <a:pPr lvl="1"/>
            <a:r>
              <a:rPr lang="pt-BR" dirty="0" smtClean="0"/>
              <a:t>EM execu</a:t>
            </a:r>
            <a:r>
              <a:rPr lang="pt-BR" dirty="0" smtClean="0"/>
              <a:t>ção </a:t>
            </a:r>
            <a:r>
              <a:rPr lang="pt-BR" dirty="0" smtClean="0"/>
              <a:t>~ </a:t>
            </a:r>
            <a:r>
              <a:rPr lang="pt-BR" dirty="0" smtClean="0"/>
              <a:t>2.4 </a:t>
            </a:r>
            <a:r>
              <a:rPr lang="pt-BR" dirty="0"/>
              <a:t>M </a:t>
            </a:r>
            <a:r>
              <a:rPr lang="pt-BR" dirty="0" err="1"/>
              <a:t>R</a:t>
            </a:r>
            <a:r>
              <a:rPr lang="pt-BR" dirty="0"/>
              <a:t>$</a:t>
            </a:r>
          </a:p>
          <a:p>
            <a:pPr lvl="2"/>
            <a:r>
              <a:rPr lang="pt-BR" dirty="0" smtClean="0"/>
              <a:t>Aquisição de equipamentos</a:t>
            </a:r>
          </a:p>
          <a:p>
            <a:pPr lvl="2"/>
            <a:r>
              <a:rPr lang="pt-BR" dirty="0" smtClean="0"/>
              <a:t>Software</a:t>
            </a:r>
          </a:p>
          <a:p>
            <a:pPr lvl="2"/>
            <a:r>
              <a:rPr lang="pt-BR" dirty="0"/>
              <a:t>Serviço de terceiros </a:t>
            </a:r>
            <a:r>
              <a:rPr lang="pt-BR" dirty="0" smtClean="0"/>
              <a:t>– instalação e configuração do software</a:t>
            </a:r>
            <a:endParaRPr lang="pt-BR" dirty="0"/>
          </a:p>
          <a:p>
            <a:r>
              <a:rPr lang="pt-BR" dirty="0" smtClean="0"/>
              <a:t>Outras fontes:</a:t>
            </a:r>
          </a:p>
          <a:p>
            <a:pPr lvl="1"/>
            <a:r>
              <a:rPr lang="pt-BR" dirty="0" smtClean="0"/>
              <a:t>JP Fapesp de ~ 1.7 M </a:t>
            </a:r>
            <a:r>
              <a:rPr lang="pt-BR" dirty="0" err="1" smtClean="0"/>
              <a:t>R</a:t>
            </a:r>
            <a:r>
              <a:rPr lang="pt-BR" dirty="0" smtClean="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8402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pt-BR" dirty="0" err="1"/>
              <a:t>ª</a:t>
            </a:r>
            <a:r>
              <a:rPr lang="en-US" dirty="0" smtClean="0"/>
              <a:t> </a:t>
            </a:r>
            <a:r>
              <a:rPr lang="en-US" dirty="0" err="1" smtClean="0"/>
              <a:t>Etapa</a:t>
            </a:r>
            <a:r>
              <a:rPr lang="en-US" dirty="0" smtClean="0"/>
              <a:t> - </a:t>
            </a:r>
            <a:r>
              <a:rPr lang="en-US" dirty="0" err="1" smtClean="0"/>
              <a:t>Aquisição</a:t>
            </a:r>
            <a:r>
              <a:rPr lang="en-US" dirty="0" smtClean="0"/>
              <a:t> dos </a:t>
            </a:r>
            <a:r>
              <a:rPr lang="en-US" dirty="0" err="1" smtClean="0"/>
              <a:t>Equipamentos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6244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Proposta CT-Infra</a:t>
            </a:r>
          </a:p>
          <a:p>
            <a:pPr lvl="1"/>
            <a:r>
              <a:rPr lang="pt-BR" dirty="0" smtClean="0"/>
              <a:t>Aquisição de equipamentos (2014)</a:t>
            </a:r>
          </a:p>
          <a:p>
            <a:pPr lvl="2"/>
            <a:r>
              <a:rPr lang="pt-BR" dirty="0" smtClean="0"/>
              <a:t>Racks/Nó Tipo 1:</a:t>
            </a:r>
          </a:p>
          <a:p>
            <a:pPr lvl="3"/>
            <a:r>
              <a:rPr lang="pt-BR" dirty="0" smtClean="0"/>
              <a:t>Muitos núcleos (centenas)</a:t>
            </a:r>
          </a:p>
          <a:p>
            <a:pPr lvl="3"/>
            <a:r>
              <a:rPr lang="pt-BR" dirty="0" smtClean="0"/>
              <a:t>Executar </a:t>
            </a:r>
            <a:r>
              <a:rPr lang="pt-BR" dirty="0" err="1" smtClean="0"/>
              <a:t>VMs</a:t>
            </a:r>
            <a:r>
              <a:rPr lang="pt-BR" dirty="0" smtClean="0"/>
              <a:t> com 1 ou 2 núcleos, até 4 GB memória: serviços web, software específico, ferramentas,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2"/>
            <a:r>
              <a:rPr lang="pt-BR" dirty="0" smtClean="0"/>
              <a:t>Rack/Nó Tipo 2:</a:t>
            </a:r>
          </a:p>
          <a:p>
            <a:pPr lvl="3"/>
            <a:r>
              <a:rPr lang="pt-BR" dirty="0" smtClean="0"/>
              <a:t>Aplicações de Alto Desempenho. </a:t>
            </a:r>
            <a:r>
              <a:rPr lang="pt-BR" dirty="0" err="1" smtClean="0"/>
              <a:t>Ex</a:t>
            </a:r>
            <a:r>
              <a:rPr lang="pt-BR" dirty="0" smtClean="0"/>
              <a:t>: MPI, </a:t>
            </a:r>
            <a:r>
              <a:rPr lang="pt-BR" dirty="0" err="1" smtClean="0"/>
              <a:t>OpenMP</a:t>
            </a:r>
            <a:r>
              <a:rPr lang="pt-BR" dirty="0" smtClean="0"/>
              <a:t>, </a:t>
            </a:r>
            <a:r>
              <a:rPr lang="pt-BR" dirty="0" err="1" smtClean="0"/>
              <a:t>Hadoop</a:t>
            </a:r>
            <a:r>
              <a:rPr lang="pt-BR" dirty="0" smtClean="0"/>
              <a:t>,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3"/>
            <a:r>
              <a:rPr lang="pt-BR" dirty="0" err="1" smtClean="0"/>
              <a:t>VMs</a:t>
            </a:r>
            <a:r>
              <a:rPr lang="pt-BR" dirty="0" smtClean="0"/>
              <a:t> com 8 ou 16 núcleos, 128 GB memória</a:t>
            </a:r>
          </a:p>
          <a:p>
            <a:pPr lvl="3"/>
            <a:r>
              <a:rPr lang="pt-BR" dirty="0" smtClean="0"/>
              <a:t>Interconexão rápida entre servidores: </a:t>
            </a:r>
            <a:r>
              <a:rPr lang="pt-BR" dirty="0" err="1" smtClean="0"/>
              <a:t>Infiniband</a:t>
            </a:r>
            <a:r>
              <a:rPr lang="pt-BR" dirty="0" smtClean="0"/>
              <a:t> ou 10 GE</a:t>
            </a:r>
          </a:p>
          <a:p>
            <a:pPr lvl="2"/>
            <a:r>
              <a:rPr lang="pt-BR" dirty="0" smtClean="0"/>
              <a:t>Rack/Nó Tipo 3:</a:t>
            </a:r>
          </a:p>
          <a:p>
            <a:pPr lvl="3"/>
            <a:r>
              <a:rPr lang="pt-BR" dirty="0" smtClean="0"/>
              <a:t>SMP com 256 </a:t>
            </a:r>
            <a:r>
              <a:rPr lang="pt-BR" dirty="0" err="1" smtClean="0"/>
              <a:t>nucleos</a:t>
            </a:r>
            <a:r>
              <a:rPr lang="pt-BR" dirty="0" smtClean="0"/>
              <a:t>, </a:t>
            </a:r>
            <a:r>
              <a:rPr lang="pt-BR" dirty="0" err="1" smtClean="0"/>
              <a:t>shared</a:t>
            </a:r>
            <a:r>
              <a:rPr lang="pt-BR" dirty="0" smtClean="0"/>
              <a:t> mem. 4 TB (NUMA), etc.</a:t>
            </a:r>
          </a:p>
          <a:p>
            <a:pPr lvl="2"/>
            <a:r>
              <a:rPr lang="pt-BR" dirty="0" smtClean="0"/>
              <a:t>Recursos a serem adquiridos:</a:t>
            </a:r>
          </a:p>
          <a:p>
            <a:pPr lvl="3"/>
            <a:r>
              <a:rPr lang="pt-BR" dirty="0" smtClean="0"/>
              <a:t>&gt; 1000 núcleos</a:t>
            </a:r>
          </a:p>
          <a:p>
            <a:r>
              <a:rPr lang="pt-BR" dirty="0" smtClean="0"/>
              <a:t>Or</a:t>
            </a:r>
            <a:r>
              <a:rPr lang="pt-BR" dirty="0" smtClean="0"/>
              <a:t>çamento próprio </a:t>
            </a:r>
          </a:p>
          <a:p>
            <a:pPr lvl="1"/>
            <a:r>
              <a:rPr lang="pt-BR" dirty="0" err="1" smtClean="0"/>
              <a:t>Storage</a:t>
            </a:r>
            <a:r>
              <a:rPr lang="pt-BR" dirty="0" smtClean="0"/>
              <a:t> </a:t>
            </a:r>
            <a:r>
              <a:rPr lang="pt-BR" dirty="0" smtClean="0"/>
              <a:t>~ 1.5 M </a:t>
            </a:r>
            <a:r>
              <a:rPr lang="pt-BR" dirty="0" err="1" smtClean="0"/>
              <a:t>R</a:t>
            </a:r>
            <a:r>
              <a:rPr lang="pt-BR" dirty="0" smtClean="0"/>
              <a:t>$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5350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9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Ao</a:t>
            </a:r>
            <a:r>
              <a:rPr lang="en-US" dirty="0" smtClean="0"/>
              <a:t> final da 1</a:t>
            </a:r>
            <a:r>
              <a:rPr lang="pt-BR" dirty="0" err="1"/>
              <a:t>ª</a:t>
            </a:r>
            <a:r>
              <a:rPr lang="en-US" dirty="0" smtClean="0"/>
              <a:t> </a:t>
            </a:r>
            <a:r>
              <a:rPr lang="en-US" dirty="0" err="1" smtClean="0"/>
              <a:t>Etapa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81" y="1465996"/>
            <a:ext cx="6900330" cy="504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03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2ª Etapa – Implantação do Software de Gerência da Nuvem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~ 3 meses</a:t>
            </a:r>
          </a:p>
          <a:p>
            <a:r>
              <a:rPr lang="pt-BR" dirty="0" smtClean="0"/>
              <a:t>Camada de Virtualização:</a:t>
            </a:r>
          </a:p>
          <a:p>
            <a:pPr lvl="1"/>
            <a:r>
              <a:rPr lang="pt-BR" dirty="0" err="1" smtClean="0"/>
              <a:t>Xen</a:t>
            </a:r>
            <a:r>
              <a:rPr lang="pt-BR" dirty="0" smtClean="0"/>
              <a:t>, </a:t>
            </a:r>
            <a:r>
              <a:rPr lang="pt-BR" dirty="0" err="1" smtClean="0"/>
              <a:t>VMWare</a:t>
            </a:r>
            <a:r>
              <a:rPr lang="pt-BR" dirty="0" smtClean="0"/>
              <a:t>, KVM, </a:t>
            </a:r>
            <a:r>
              <a:rPr lang="pt-BR" i="1" dirty="0" err="1" smtClean="0"/>
              <a:t>bare</a:t>
            </a:r>
            <a:r>
              <a:rPr lang="pt-BR" i="1" dirty="0" smtClean="0"/>
              <a:t> metal</a:t>
            </a:r>
            <a:endParaRPr lang="pt-BR" dirty="0" smtClean="0"/>
          </a:p>
          <a:p>
            <a:r>
              <a:rPr lang="pt-BR" dirty="0" smtClean="0"/>
              <a:t>Gerência da Nuvem</a:t>
            </a:r>
          </a:p>
          <a:p>
            <a:pPr lvl="1"/>
            <a:r>
              <a:rPr lang="pt-BR" dirty="0" err="1" smtClean="0"/>
              <a:t>Eucalyptus</a:t>
            </a:r>
            <a:r>
              <a:rPr lang="pt-BR" dirty="0" smtClean="0"/>
              <a:t>, </a:t>
            </a:r>
            <a:r>
              <a:rPr lang="pt-BR" dirty="0" err="1" smtClean="0"/>
              <a:t>OpenStack</a:t>
            </a:r>
            <a:r>
              <a:rPr lang="pt-BR" dirty="0" smtClean="0"/>
              <a:t>, </a:t>
            </a:r>
            <a:r>
              <a:rPr lang="pt-BR" dirty="0" err="1" smtClean="0"/>
              <a:t>Cloud</a:t>
            </a:r>
            <a:r>
              <a:rPr lang="pt-BR" dirty="0" smtClean="0"/>
              <a:t> </a:t>
            </a:r>
            <a:r>
              <a:rPr lang="pt-BR" dirty="0" err="1" smtClean="0"/>
              <a:t>Stack</a:t>
            </a:r>
            <a:r>
              <a:rPr lang="pt-BR" dirty="0" smtClean="0"/>
              <a:t>. Open </a:t>
            </a:r>
            <a:r>
              <a:rPr lang="pt-BR" dirty="0" err="1" smtClean="0"/>
              <a:t>Nebula</a:t>
            </a:r>
            <a:r>
              <a:rPr lang="pt-BR" dirty="0" smtClean="0"/>
              <a:t>,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1"/>
            <a:r>
              <a:rPr lang="pt-BR" dirty="0" err="1" smtClean="0"/>
              <a:t>OpenStack</a:t>
            </a:r>
            <a:r>
              <a:rPr lang="pt-BR" dirty="0" smtClean="0"/>
              <a:t> parece ser bastante promissora</a:t>
            </a:r>
          </a:p>
          <a:p>
            <a:r>
              <a:rPr lang="pt-BR" dirty="0" smtClean="0"/>
              <a:t>Ferramenta para reserva/alocação das máquinas</a:t>
            </a:r>
          </a:p>
          <a:p>
            <a:pPr lvl="1"/>
            <a:r>
              <a:rPr lang="pt-BR" dirty="0" smtClean="0"/>
              <a:t>OAR, </a:t>
            </a:r>
            <a:r>
              <a:rPr lang="pt-BR" dirty="0" err="1" smtClean="0"/>
              <a:t>etc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452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Ao</a:t>
            </a:r>
            <a:r>
              <a:rPr lang="en-US" dirty="0" smtClean="0"/>
              <a:t> Final da 2</a:t>
            </a:r>
            <a:r>
              <a:rPr lang="pt-BR" dirty="0" err="1"/>
              <a:t>ª</a:t>
            </a:r>
            <a:r>
              <a:rPr lang="en-US" dirty="0" smtClean="0"/>
              <a:t> </a:t>
            </a:r>
            <a:r>
              <a:rPr lang="en-US" dirty="0" err="1" smtClean="0"/>
              <a:t>Etapa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teremos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final </a:t>
            </a:r>
            <a:r>
              <a:rPr lang="en-US" dirty="0" err="1" smtClean="0"/>
              <a:t>desta</a:t>
            </a:r>
            <a:r>
              <a:rPr lang="en-US" dirty="0" smtClean="0"/>
              <a:t> </a:t>
            </a:r>
            <a:r>
              <a:rPr lang="en-US" dirty="0" err="1" smtClean="0"/>
              <a:t>etapa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78" y="1429745"/>
            <a:ext cx="8156222" cy="540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8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3ª Etapa – Preparação do Ambiente para Usuário Final (</a:t>
            </a:r>
            <a:r>
              <a:rPr lang="pt-BR" dirty="0" err="1" smtClean="0"/>
              <a:t>VMs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 nuvem está operando. E agora?</a:t>
            </a:r>
          </a:p>
          <a:p>
            <a:pPr lvl="1"/>
            <a:r>
              <a:rPr lang="pt-BR" dirty="0" smtClean="0"/>
              <a:t>É preciso preparar os ambientes (</a:t>
            </a:r>
            <a:r>
              <a:rPr lang="pt-BR" dirty="0" err="1" smtClean="0"/>
              <a:t>VMs</a:t>
            </a:r>
            <a:r>
              <a:rPr lang="pt-BR" dirty="0" smtClean="0"/>
              <a:t>) com software adequado</a:t>
            </a:r>
          </a:p>
          <a:p>
            <a:pPr lvl="1"/>
            <a:r>
              <a:rPr lang="pt-BR" dirty="0" smtClean="0"/>
              <a:t>Diferentes perfis: bioinformática, dinâmica molecular, etc.</a:t>
            </a:r>
          </a:p>
          <a:p>
            <a:pPr lvl="1"/>
            <a:r>
              <a:rPr lang="pt-BR" dirty="0" smtClean="0"/>
              <a:t>Material online: tutoriais, documentação,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Treinamento dos usuários</a:t>
            </a:r>
          </a:p>
          <a:p>
            <a:pPr lvl="1"/>
            <a:r>
              <a:rPr lang="pt-BR" dirty="0" smtClean="0"/>
              <a:t>Vamos precisar de recursos humanos</a:t>
            </a:r>
          </a:p>
          <a:p>
            <a:r>
              <a:rPr lang="pt-BR" dirty="0" smtClean="0"/>
              <a:t>Temático FAPESP?</a:t>
            </a:r>
          </a:p>
          <a:p>
            <a:pPr lvl="1"/>
            <a:r>
              <a:rPr lang="pt-BR" dirty="0" smtClean="0"/>
              <a:t>RH, RH, RH ...</a:t>
            </a:r>
          </a:p>
        </p:txBody>
      </p:sp>
    </p:spTree>
    <p:extLst>
      <p:ext uri="{BB962C8B-B14F-4D97-AF65-F5344CB8AC3E}">
        <p14:creationId xmlns:p14="http://schemas.microsoft.com/office/powerpoint/2010/main" val="366051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7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UFSCar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Números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Cursos</a:t>
            </a:r>
            <a:r>
              <a:rPr lang="en-US" dirty="0" smtClean="0"/>
              <a:t> de </a:t>
            </a:r>
            <a:r>
              <a:rPr lang="en-US" dirty="0" err="1" smtClean="0"/>
              <a:t>Graduação</a:t>
            </a:r>
            <a:r>
              <a:rPr lang="en-US" dirty="0" smtClean="0"/>
              <a:t> (dados de 2010)</a:t>
            </a:r>
          </a:p>
          <a:p>
            <a:pPr lvl="1"/>
            <a:r>
              <a:rPr lang="en-US" dirty="0" smtClean="0"/>
              <a:t>9.188 </a:t>
            </a:r>
            <a:r>
              <a:rPr lang="en-US" dirty="0" err="1" smtClean="0"/>
              <a:t>alunos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57 </a:t>
            </a:r>
            <a:r>
              <a:rPr lang="en-US" dirty="0" err="1" smtClean="0"/>
              <a:t>cursos</a:t>
            </a:r>
            <a:r>
              <a:rPr lang="en-US" dirty="0" smtClean="0"/>
              <a:t> </a:t>
            </a:r>
            <a:r>
              <a:rPr lang="en-US" dirty="0" err="1" smtClean="0"/>
              <a:t>presenciais</a:t>
            </a:r>
            <a:endParaRPr lang="en-US" dirty="0" smtClean="0"/>
          </a:p>
          <a:p>
            <a:pPr lvl="1"/>
            <a:r>
              <a:rPr lang="en-US" dirty="0" smtClean="0"/>
              <a:t>2.171 </a:t>
            </a:r>
            <a:r>
              <a:rPr lang="en-US" dirty="0" err="1" smtClean="0"/>
              <a:t>alunos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5 </a:t>
            </a:r>
            <a:r>
              <a:rPr lang="en-US" dirty="0" err="1" smtClean="0"/>
              <a:t>cursos</a:t>
            </a:r>
            <a:r>
              <a:rPr lang="en-US" dirty="0" smtClean="0"/>
              <a:t> a </a:t>
            </a:r>
            <a:r>
              <a:rPr lang="en-US" dirty="0" err="1" smtClean="0"/>
              <a:t>distância</a:t>
            </a:r>
            <a:endParaRPr lang="en-US" dirty="0" smtClean="0"/>
          </a:p>
          <a:p>
            <a:r>
              <a:rPr lang="en-US" dirty="0" err="1" smtClean="0"/>
              <a:t>Cursos</a:t>
            </a:r>
            <a:r>
              <a:rPr lang="en-US" dirty="0" smtClean="0"/>
              <a:t> de </a:t>
            </a:r>
            <a:r>
              <a:rPr lang="en-US" dirty="0" err="1" smtClean="0"/>
              <a:t>Pós-Graduação</a:t>
            </a:r>
            <a:r>
              <a:rPr lang="en-US" dirty="0" smtClean="0"/>
              <a:t> (dados de 2013)</a:t>
            </a:r>
          </a:p>
          <a:p>
            <a:pPr lvl="1"/>
            <a:r>
              <a:rPr lang="en-US" dirty="0" smtClean="0"/>
              <a:t>3.780 </a:t>
            </a:r>
            <a:r>
              <a:rPr lang="en-US" dirty="0" err="1" smtClean="0"/>
              <a:t>alunos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48 </a:t>
            </a:r>
            <a:r>
              <a:rPr lang="en-US" dirty="0" err="1" smtClean="0"/>
              <a:t>programas</a:t>
            </a:r>
            <a:endParaRPr lang="en-US" dirty="0" smtClean="0"/>
          </a:p>
          <a:p>
            <a:pPr lvl="1"/>
            <a:r>
              <a:rPr lang="en-US" dirty="0" smtClean="0"/>
              <a:t>Total de </a:t>
            </a:r>
            <a:r>
              <a:rPr lang="en-US" dirty="0" err="1" smtClean="0"/>
              <a:t>alunos</a:t>
            </a:r>
            <a:r>
              <a:rPr lang="en-US" dirty="0" smtClean="0"/>
              <a:t>: 14.135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0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Fase de Produção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6089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Ferramentas para alocação doe recursos</a:t>
            </a:r>
          </a:p>
          <a:p>
            <a:pPr lvl="1"/>
            <a:r>
              <a:rPr lang="pt-BR" dirty="0" smtClean="0"/>
              <a:t>Quem usa? Quando? Quantas </a:t>
            </a:r>
            <a:r>
              <a:rPr lang="pt-BR" dirty="0" err="1" smtClean="0"/>
              <a:t>VMs</a:t>
            </a:r>
            <a:r>
              <a:rPr lang="pt-BR" dirty="0" smtClean="0"/>
              <a:t>? Por quanto tempo? </a:t>
            </a:r>
          </a:p>
          <a:p>
            <a:r>
              <a:rPr lang="pt-BR" dirty="0" smtClean="0"/>
              <a:t>Reserva de uso mediante solicitação</a:t>
            </a:r>
          </a:p>
          <a:p>
            <a:pPr lvl="1"/>
            <a:r>
              <a:rPr lang="pt-BR" dirty="0" smtClean="0"/>
              <a:t>critérios? Prioridades?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312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Governança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Comitê Gestor da </a:t>
            </a:r>
            <a:r>
              <a:rPr lang="pt-BR" dirty="0" err="1"/>
              <a:t>Cloud</a:t>
            </a:r>
            <a:endParaRPr lang="pt-BR" dirty="0"/>
          </a:p>
          <a:p>
            <a:pPr lvl="1"/>
            <a:r>
              <a:rPr lang="pt-BR" dirty="0" smtClean="0"/>
              <a:t>Com[posi</a:t>
            </a:r>
            <a:r>
              <a:rPr lang="pt-BR" dirty="0" smtClean="0"/>
              <a:t>ção</a:t>
            </a:r>
          </a:p>
          <a:p>
            <a:pPr lvl="2"/>
            <a:r>
              <a:rPr lang="pt-BR" dirty="0" smtClean="0"/>
              <a:t>Representantes da equipe de TI</a:t>
            </a:r>
          </a:p>
          <a:p>
            <a:pPr lvl="2"/>
            <a:r>
              <a:rPr lang="pt-BR" dirty="0" smtClean="0"/>
              <a:t>Pesquisadores/usu</a:t>
            </a:r>
            <a:r>
              <a:rPr lang="pt-BR" dirty="0" smtClean="0"/>
              <a:t>ários</a:t>
            </a:r>
            <a:endParaRPr lang="pt-BR" dirty="0" smtClean="0"/>
          </a:p>
          <a:p>
            <a:pPr lvl="1"/>
            <a:r>
              <a:rPr lang="pt-BR" dirty="0" smtClean="0"/>
              <a:t>Políticas </a:t>
            </a:r>
            <a:r>
              <a:rPr lang="pt-BR" dirty="0"/>
              <a:t>de uso, prioridades, regulamentação ...</a:t>
            </a:r>
          </a:p>
          <a:p>
            <a:pPr lvl="1"/>
            <a:r>
              <a:rPr lang="pt-BR" dirty="0"/>
              <a:t>Novas </a:t>
            </a:r>
            <a:r>
              <a:rPr lang="pt-BR" dirty="0" smtClean="0"/>
              <a:t>demandas</a:t>
            </a:r>
          </a:p>
          <a:p>
            <a:pPr lvl="1"/>
            <a:r>
              <a:rPr lang="pt-BR" dirty="0" smtClean="0"/>
              <a:t>Sustentabilidade .</a:t>
            </a:r>
            <a:r>
              <a:rPr lang="pt-BR" dirty="0"/>
              <a:t>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8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FAQs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Meu </a:t>
            </a:r>
            <a:r>
              <a:rPr lang="pt-BR" dirty="0" err="1" smtClean="0"/>
              <a:t>lab</a:t>
            </a:r>
            <a:r>
              <a:rPr lang="pt-BR" dirty="0" smtClean="0"/>
              <a:t> já tem um cluster. Para que preciso de uma Nuvem?</a:t>
            </a:r>
          </a:p>
          <a:p>
            <a:r>
              <a:rPr lang="pt-BR" dirty="0" smtClean="0"/>
              <a:t>Temos um cluster parado. Podemos ceder para a </a:t>
            </a:r>
            <a:r>
              <a:rPr lang="pt-BR" dirty="0" err="1" smtClean="0"/>
              <a:t>cloud</a:t>
            </a:r>
            <a:r>
              <a:rPr lang="pt-BR" dirty="0" smtClean="0"/>
              <a:t>? Alguém vai se lembrar disso quando eu precisar utilizar?</a:t>
            </a:r>
          </a:p>
          <a:p>
            <a:r>
              <a:rPr lang="pt-BR" dirty="0" smtClean="0"/>
              <a:t>Como posso apoiar a iniciativa?</a:t>
            </a:r>
          </a:p>
        </p:txBody>
      </p:sp>
    </p:spTree>
    <p:extLst>
      <p:ext uri="{BB962C8B-B14F-4D97-AF65-F5344CB8AC3E}">
        <p14:creationId xmlns:p14="http://schemas.microsoft.com/office/powerpoint/2010/main" val="3813652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médio</a:t>
            </a:r>
            <a:r>
              <a:rPr lang="pt-BR" dirty="0"/>
              <a:t> </a:t>
            </a:r>
            <a:r>
              <a:rPr lang="pt-BR" dirty="0" smtClean="0"/>
              <a:t>prazo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Sustentabilidade:</a:t>
            </a:r>
          </a:p>
          <a:p>
            <a:pPr lvl="1"/>
            <a:r>
              <a:rPr lang="pt-BR" dirty="0" smtClean="0"/>
              <a:t>Manutenção, reposição de componentes</a:t>
            </a:r>
          </a:p>
          <a:p>
            <a:pPr lvl="1"/>
            <a:r>
              <a:rPr lang="pt-BR" dirty="0" smtClean="0"/>
              <a:t>Atualização das máquinas</a:t>
            </a:r>
          </a:p>
          <a:p>
            <a:pPr lvl="1"/>
            <a:r>
              <a:rPr lang="pt-BR" dirty="0" smtClean="0"/>
              <a:t>Ampliação</a:t>
            </a:r>
          </a:p>
          <a:p>
            <a:r>
              <a:rPr lang="pt-BR" dirty="0" smtClean="0"/>
              <a:t>Continuidade</a:t>
            </a:r>
          </a:p>
          <a:p>
            <a:pPr lvl="1"/>
            <a:r>
              <a:rPr lang="pt-BR" dirty="0" smtClean="0"/>
              <a:t>Novos projetos</a:t>
            </a:r>
          </a:p>
          <a:p>
            <a:pPr lvl="1"/>
            <a:r>
              <a:rPr lang="pt-BR" dirty="0" smtClean="0"/>
              <a:t>FAPESP: RH, bolsas,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1"/>
            <a:r>
              <a:rPr lang="pt-BR" dirty="0" smtClean="0"/>
              <a:t>Novos recursos computacionais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05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Pensando</a:t>
            </a:r>
            <a:r>
              <a:rPr lang="en-US" dirty="0" smtClean="0"/>
              <a:t> um </a:t>
            </a:r>
            <a:r>
              <a:rPr lang="en-US" dirty="0" err="1" smtClean="0"/>
              <a:t>pouco</a:t>
            </a:r>
            <a:r>
              <a:rPr lang="en-US" dirty="0" smtClean="0"/>
              <a:t> </a:t>
            </a:r>
            <a:r>
              <a:rPr lang="en-US" dirty="0" err="1" smtClean="0"/>
              <a:t>além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Federação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 inter-</a:t>
            </a:r>
            <a:r>
              <a:rPr lang="en-US" dirty="0" err="1" smtClean="0"/>
              <a:t>universidades</a:t>
            </a:r>
            <a:endParaRPr lang="en-US" dirty="0" smtClean="0"/>
          </a:p>
          <a:p>
            <a:r>
              <a:rPr lang="en-US" dirty="0" err="1" smtClean="0"/>
              <a:t>Melhoria</a:t>
            </a:r>
            <a:r>
              <a:rPr lang="en-US" dirty="0" smtClean="0"/>
              <a:t> da </a:t>
            </a:r>
            <a:r>
              <a:rPr lang="en-US" dirty="0" err="1" smtClean="0"/>
              <a:t>infraestrutura</a:t>
            </a:r>
            <a:r>
              <a:rPr lang="en-US" dirty="0" smtClean="0"/>
              <a:t> de </a:t>
            </a:r>
            <a:r>
              <a:rPr lang="en-US" dirty="0" err="1" smtClean="0"/>
              <a:t>pesquisa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endParaRPr lang="en-US" dirty="0" smtClean="0"/>
          </a:p>
          <a:p>
            <a:r>
              <a:rPr lang="en-US" dirty="0" err="1" smtClean="0"/>
              <a:t>Desafios</a:t>
            </a:r>
            <a:endParaRPr lang="en-US" dirty="0" smtClean="0"/>
          </a:p>
          <a:p>
            <a:pPr lvl="1"/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federação</a:t>
            </a:r>
            <a:r>
              <a:rPr lang="en-US" dirty="0" smtClean="0"/>
              <a:t>/</a:t>
            </a:r>
            <a:r>
              <a:rPr lang="en-US" dirty="0" err="1" smtClean="0"/>
              <a:t>compartilhamento</a:t>
            </a:r>
            <a:endParaRPr lang="en-US" dirty="0" smtClean="0"/>
          </a:p>
          <a:p>
            <a:pPr lvl="1"/>
            <a:r>
              <a:rPr lang="en-US" dirty="0" err="1" smtClean="0"/>
              <a:t>Regulação</a:t>
            </a:r>
            <a:endParaRPr lang="en-US" dirty="0" smtClean="0"/>
          </a:p>
          <a:p>
            <a:pPr lvl="2"/>
            <a:r>
              <a:rPr lang="en-US" dirty="0" err="1" smtClean="0"/>
              <a:t>Quem</a:t>
            </a:r>
            <a:r>
              <a:rPr lang="en-US" dirty="0" smtClean="0"/>
              <a:t> </a:t>
            </a:r>
            <a:r>
              <a:rPr lang="en-US" dirty="0" err="1" smtClean="0"/>
              <a:t>garante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vou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“</a:t>
            </a:r>
            <a:r>
              <a:rPr lang="en-US" dirty="0" err="1" smtClean="0"/>
              <a:t>doar</a:t>
            </a:r>
            <a:r>
              <a:rPr lang="en-US" dirty="0" smtClean="0"/>
              <a:t>” </a:t>
            </a:r>
            <a:r>
              <a:rPr lang="en-US" dirty="0" err="1" smtClean="0"/>
              <a:t>recursos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9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Existe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Massachusetts Open Cloud (MOC) - </a:t>
            </a:r>
            <a:r>
              <a:rPr lang="en-US" dirty="0">
                <a:hlinkClick r:id="rId2"/>
              </a:rPr>
              <a:t>http://www.bu.edu/cci/moc/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Iniciativa</a:t>
            </a:r>
            <a:r>
              <a:rPr lang="en-US" dirty="0" smtClean="0"/>
              <a:t> </a:t>
            </a:r>
            <a:r>
              <a:rPr lang="en-US" dirty="0" err="1" smtClean="0"/>
              <a:t>conjunta</a:t>
            </a:r>
            <a:r>
              <a:rPr lang="en-US" dirty="0" smtClean="0"/>
              <a:t>: Boston </a:t>
            </a:r>
            <a:r>
              <a:rPr lang="en-US" dirty="0"/>
              <a:t>University, Northeastern University, Harvard, MIT e </a:t>
            </a:r>
            <a:r>
              <a:rPr lang="en-US" dirty="0" smtClean="0"/>
              <a:t>UMASS</a:t>
            </a:r>
          </a:p>
          <a:p>
            <a:pPr lvl="1"/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/>
              <a:t>uso</a:t>
            </a:r>
            <a:r>
              <a:rPr lang="en-US" dirty="0"/>
              <a:t> da </a:t>
            </a:r>
            <a:r>
              <a:rPr lang="en-US" dirty="0" err="1"/>
              <a:t>infraestrutura</a:t>
            </a:r>
            <a:r>
              <a:rPr lang="en-US" dirty="0"/>
              <a:t> do Massachusetts Green High Performance Computing Center (MGHPCC) </a:t>
            </a:r>
            <a:r>
              <a:rPr lang="en-US" dirty="0">
                <a:hlinkClick r:id="rId3"/>
              </a:rPr>
              <a:t>http://www.mghpcc.org/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datacenter </a:t>
            </a:r>
            <a:r>
              <a:rPr lang="en-US" dirty="0" err="1"/>
              <a:t>criado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consórcio</a:t>
            </a:r>
            <a:r>
              <a:rPr lang="en-US" dirty="0"/>
              <a:t> entre as </a:t>
            </a:r>
            <a:r>
              <a:rPr lang="en-US" dirty="0" err="1"/>
              <a:t>mesmas</a:t>
            </a:r>
            <a:r>
              <a:rPr lang="en-US" dirty="0"/>
              <a:t> </a:t>
            </a:r>
            <a:r>
              <a:rPr lang="en-US" dirty="0" err="1"/>
              <a:t>universidades</a:t>
            </a:r>
            <a:r>
              <a:rPr lang="en-US" dirty="0"/>
              <a:t>, </a:t>
            </a:r>
            <a:r>
              <a:rPr lang="en-US" dirty="0" err="1"/>
              <a:t>governo</a:t>
            </a:r>
            <a:r>
              <a:rPr lang="en-US" dirty="0"/>
              <a:t> do </a:t>
            </a:r>
            <a:r>
              <a:rPr lang="en-US" dirty="0" err="1"/>
              <a:t>estado</a:t>
            </a:r>
            <a:r>
              <a:rPr lang="en-US" dirty="0"/>
              <a:t> de Massachusetts e </a:t>
            </a:r>
            <a:r>
              <a:rPr lang="en-US" dirty="0" err="1"/>
              <a:t>algumas</a:t>
            </a:r>
            <a:r>
              <a:rPr lang="en-US" dirty="0"/>
              <a:t> </a:t>
            </a:r>
            <a:r>
              <a:rPr lang="en-US" dirty="0" err="1"/>
              <a:t>empresas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Cisco e EMC. </a:t>
            </a:r>
          </a:p>
        </p:txBody>
      </p:sp>
    </p:spTree>
    <p:extLst>
      <p:ext uri="{BB962C8B-B14F-4D97-AF65-F5344CB8AC3E}">
        <p14:creationId xmlns:p14="http://schemas.microsoft.com/office/powerpoint/2010/main" val="279721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MGHPCC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7814" b="-27814"/>
          <a:stretch>
            <a:fillRect/>
          </a:stretch>
        </p:blipFill>
        <p:spPr>
          <a:xfrm>
            <a:off x="0" y="1600200"/>
            <a:ext cx="9124594" cy="5018175"/>
          </a:xfrm>
        </p:spPr>
      </p:pic>
    </p:spTree>
    <p:extLst>
      <p:ext uri="{BB962C8B-B14F-4D97-AF65-F5344CB8AC3E}">
        <p14:creationId xmlns:p14="http://schemas.microsoft.com/office/powerpoint/2010/main" val="596535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4" descr="world-m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917825"/>
            <a:ext cx="88487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3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30238"/>
            <a:ext cx="8229600" cy="614362"/>
          </a:xfrm>
        </p:spPr>
        <p:txBody>
          <a:bodyPr lIns="91440" tIns="45720" rIns="91440" bIns="45720" anchor="b">
            <a:noAutofit/>
          </a:bodyPr>
          <a:lstStyle/>
          <a:p>
            <a:r>
              <a:rPr lang="en-US" sz="3200" dirty="0"/>
              <a:t>Open Cirrus™ Cloud Computing </a:t>
            </a:r>
            <a:r>
              <a:rPr lang="en-US" sz="3200" dirty="0" err="1"/>
              <a:t>Testbed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93893" name="AutoShape 5"/>
          <p:cNvSpPr>
            <a:spLocks noChangeAspect="1" noChangeArrowheads="1"/>
          </p:cNvSpPr>
          <p:nvPr/>
        </p:nvSpPr>
        <p:spPr bwMode="auto">
          <a:xfrm>
            <a:off x="1355725" y="3998913"/>
            <a:ext cx="73025" cy="69850"/>
          </a:xfrm>
          <a:prstGeom prst="star5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2400">
              <a:solidFill>
                <a:schemeClr val="bg2"/>
              </a:solidFill>
              <a:latin typeface="Futura Bk" pitchFamily="34" charset="0"/>
              <a:ea typeface="+mn-ea"/>
            </a:endParaRPr>
          </a:p>
        </p:txBody>
      </p:sp>
      <p:sp>
        <p:nvSpPr>
          <p:cNvPr id="293895" name="AutoShape 7"/>
          <p:cNvSpPr>
            <a:spLocks noChangeAspect="1" noChangeArrowheads="1"/>
          </p:cNvSpPr>
          <p:nvPr/>
        </p:nvSpPr>
        <p:spPr bwMode="auto">
          <a:xfrm>
            <a:off x="1393825" y="4137025"/>
            <a:ext cx="73025" cy="69850"/>
          </a:xfrm>
          <a:prstGeom prst="star5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2400">
              <a:solidFill>
                <a:schemeClr val="bg2"/>
              </a:solidFill>
              <a:latin typeface="Futura Bk" pitchFamily="34" charset="0"/>
              <a:ea typeface="+mn-ea"/>
            </a:endParaRPr>
          </a:p>
        </p:txBody>
      </p:sp>
      <p:sp>
        <p:nvSpPr>
          <p:cNvPr id="293896" name="AutoShape 8"/>
          <p:cNvSpPr>
            <a:spLocks noChangeAspect="1" noChangeArrowheads="1"/>
          </p:cNvSpPr>
          <p:nvPr/>
        </p:nvSpPr>
        <p:spPr bwMode="auto">
          <a:xfrm>
            <a:off x="2052638" y="4132263"/>
            <a:ext cx="73025" cy="69850"/>
          </a:xfrm>
          <a:prstGeom prst="star5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2400">
              <a:solidFill>
                <a:schemeClr val="bg2"/>
              </a:solidFill>
              <a:latin typeface="Futura Bk" pitchFamily="34" charset="0"/>
              <a:ea typeface="+mn-ea"/>
            </a:endParaRPr>
          </a:p>
        </p:txBody>
      </p:sp>
      <p:sp>
        <p:nvSpPr>
          <p:cNvPr id="293898" name="AutoShape 10"/>
          <p:cNvSpPr>
            <a:spLocks noChangeAspect="1" noChangeArrowheads="1"/>
          </p:cNvSpPr>
          <p:nvPr/>
        </p:nvSpPr>
        <p:spPr bwMode="auto">
          <a:xfrm>
            <a:off x="2444750" y="3933825"/>
            <a:ext cx="73025" cy="69850"/>
          </a:xfrm>
          <a:prstGeom prst="star5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2400">
              <a:solidFill>
                <a:schemeClr val="bg2"/>
              </a:solidFill>
              <a:latin typeface="Futura Bk" pitchFamily="34" charset="0"/>
              <a:ea typeface="+mn-ea"/>
            </a:endParaRPr>
          </a:p>
        </p:txBody>
      </p:sp>
      <p:sp>
        <p:nvSpPr>
          <p:cNvPr id="293900" name="AutoShape 12"/>
          <p:cNvSpPr>
            <a:spLocks noChangeAspect="1" noChangeArrowheads="1"/>
          </p:cNvSpPr>
          <p:nvPr/>
        </p:nvSpPr>
        <p:spPr bwMode="auto">
          <a:xfrm>
            <a:off x="4492625" y="3633788"/>
            <a:ext cx="73025" cy="69850"/>
          </a:xfrm>
          <a:prstGeom prst="star5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2400">
              <a:solidFill>
                <a:schemeClr val="bg2"/>
              </a:solidFill>
              <a:latin typeface="Futura Bk" pitchFamily="34" charset="0"/>
              <a:ea typeface="+mn-ea"/>
            </a:endParaRPr>
          </a:p>
        </p:txBody>
      </p:sp>
      <p:sp>
        <p:nvSpPr>
          <p:cNvPr id="293902" name="AutoShape 14"/>
          <p:cNvSpPr>
            <a:spLocks noChangeAspect="1" noChangeArrowheads="1"/>
          </p:cNvSpPr>
          <p:nvPr/>
        </p:nvSpPr>
        <p:spPr bwMode="auto">
          <a:xfrm>
            <a:off x="6937375" y="4943475"/>
            <a:ext cx="73025" cy="69850"/>
          </a:xfrm>
          <a:prstGeom prst="star5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2400">
              <a:solidFill>
                <a:schemeClr val="bg2"/>
              </a:solidFill>
              <a:latin typeface="Futura Bk" pitchFamily="34" charset="0"/>
              <a:ea typeface="+mn-ea"/>
            </a:endParaRPr>
          </a:p>
        </p:txBody>
      </p:sp>
      <p:pic>
        <p:nvPicPr>
          <p:cNvPr id="327690" name="Picture 18" descr="intel_rgb_17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2" t="18047" r="13551" b="18378"/>
          <a:stretch>
            <a:fillRect/>
          </a:stretch>
        </p:blipFill>
        <p:spPr bwMode="auto">
          <a:xfrm>
            <a:off x="3062288" y="2619375"/>
            <a:ext cx="930275" cy="573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91" name="Picture 26" descr="i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4471988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92" name="Picture 30" descr="kit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3806825"/>
            <a:ext cx="9207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93" name="Picture 36" descr="nsf1s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558006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94" name="Picture 38" descr="University of Illinois Log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3014663"/>
            <a:ext cx="8763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95" name="Line 39"/>
          <p:cNvSpPr>
            <a:spLocks noChangeShapeType="1"/>
          </p:cNvSpPr>
          <p:nvPr/>
        </p:nvSpPr>
        <p:spPr bwMode="auto">
          <a:xfrm flipH="1">
            <a:off x="2517775" y="3409950"/>
            <a:ext cx="673100" cy="538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7696" name="Line 40"/>
          <p:cNvSpPr>
            <a:spLocks noChangeShapeType="1"/>
          </p:cNvSpPr>
          <p:nvPr/>
        </p:nvSpPr>
        <p:spPr bwMode="auto">
          <a:xfrm>
            <a:off x="2081213" y="3703638"/>
            <a:ext cx="0" cy="365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7697" name="Line 41"/>
          <p:cNvSpPr>
            <a:spLocks noChangeShapeType="1"/>
          </p:cNvSpPr>
          <p:nvPr/>
        </p:nvSpPr>
        <p:spPr bwMode="auto">
          <a:xfrm>
            <a:off x="838200" y="3546475"/>
            <a:ext cx="517525" cy="401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7698" name="Line 42"/>
          <p:cNvSpPr>
            <a:spLocks noChangeShapeType="1"/>
          </p:cNvSpPr>
          <p:nvPr/>
        </p:nvSpPr>
        <p:spPr bwMode="auto">
          <a:xfrm flipV="1">
            <a:off x="1125538" y="4292600"/>
            <a:ext cx="254000" cy="434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7699" name="Line 43"/>
          <p:cNvSpPr>
            <a:spLocks noChangeShapeType="1"/>
          </p:cNvSpPr>
          <p:nvPr/>
        </p:nvSpPr>
        <p:spPr bwMode="auto">
          <a:xfrm flipH="1" flipV="1">
            <a:off x="4565650" y="3633788"/>
            <a:ext cx="668338" cy="69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7700" name="Line 44"/>
          <p:cNvSpPr>
            <a:spLocks noChangeShapeType="1"/>
          </p:cNvSpPr>
          <p:nvPr/>
        </p:nvSpPr>
        <p:spPr bwMode="auto">
          <a:xfrm flipH="1">
            <a:off x="7081838" y="4957763"/>
            <a:ext cx="511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5" y="3046413"/>
            <a:ext cx="1022350" cy="436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27702" name="Picture 17" descr="Y!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6713" y="4910138"/>
            <a:ext cx="800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3" name="TextBox 28"/>
          <p:cNvSpPr txBox="1">
            <a:spLocks noChangeArrowheads="1"/>
          </p:cNvSpPr>
          <p:nvPr/>
        </p:nvSpPr>
        <p:spPr bwMode="auto">
          <a:xfrm>
            <a:off x="387350" y="1009650"/>
            <a:ext cx="74660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Futura Hv" charset="0"/>
                <a:cs typeface="Arial" charset="0"/>
              </a:rPr>
              <a:t>Shared:  research</a:t>
            </a:r>
            <a:r>
              <a:rPr lang="en-US" sz="1600">
                <a:latin typeface="Futura Hv" charset="0"/>
                <a:cs typeface="Arial" charset="0"/>
              </a:rPr>
              <a:t>, </a:t>
            </a:r>
            <a:r>
              <a:rPr lang="en-US" sz="1600" b="1">
                <a:latin typeface="Futura Hv" charset="0"/>
                <a:cs typeface="Arial" charset="0"/>
              </a:rPr>
              <a:t>applications</a:t>
            </a:r>
            <a:r>
              <a:rPr lang="en-US" sz="1600">
                <a:latin typeface="Futura Hv" charset="0"/>
                <a:cs typeface="Arial" charset="0"/>
              </a:rPr>
              <a:t>, </a:t>
            </a:r>
            <a:r>
              <a:rPr lang="en-US" sz="1600" b="1">
                <a:latin typeface="Futura Hv" charset="0"/>
                <a:cs typeface="Arial" charset="0"/>
              </a:rPr>
              <a:t>infrastructure </a:t>
            </a:r>
            <a:r>
              <a:rPr lang="en-US" sz="1600">
                <a:latin typeface="Futura Hv" charset="0"/>
                <a:cs typeface="Arial" charset="0"/>
              </a:rPr>
              <a:t>(11K cores), </a:t>
            </a:r>
            <a:r>
              <a:rPr lang="en-US" sz="1600" b="1">
                <a:latin typeface="Futura Hv" charset="0"/>
                <a:cs typeface="Arial" charset="0"/>
              </a:rPr>
              <a:t>data sets</a:t>
            </a:r>
            <a:endParaRPr lang="en-US" sz="1600">
              <a:latin typeface="Futura Hv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Futura Hv" charset="0"/>
                <a:cs typeface="Arial" charset="0"/>
              </a:rPr>
              <a:t>Global services</a:t>
            </a:r>
            <a:r>
              <a:rPr lang="en-US" sz="1600">
                <a:latin typeface="Futura Hv" charset="0"/>
                <a:cs typeface="Arial" charset="0"/>
              </a:rPr>
              <a:t>: sign on, monitoring, store. </a:t>
            </a:r>
            <a:r>
              <a:rPr lang="en-US" sz="1600" b="1">
                <a:latin typeface="Futura Hv" charset="0"/>
                <a:cs typeface="Arial" charset="0"/>
              </a:rPr>
              <a:t>Open src stack </a:t>
            </a:r>
            <a:r>
              <a:rPr lang="en-US" sz="1600">
                <a:latin typeface="Futura Hv" charset="0"/>
                <a:cs typeface="Arial" charset="0"/>
              </a:rPr>
              <a:t>(prs, tashi, hadoop)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latin typeface="Futura Hv" charset="0"/>
                <a:cs typeface="Arial" charset="0"/>
              </a:rPr>
              <a:t>Sponsored by </a:t>
            </a:r>
            <a:r>
              <a:rPr lang="en-US" sz="1600" b="1">
                <a:latin typeface="Futura Hv" charset="0"/>
                <a:cs typeface="Arial" charset="0"/>
              </a:rPr>
              <a:t>HP, Intel, and Yahoo!</a:t>
            </a:r>
            <a:r>
              <a:rPr lang="en-US" sz="1600">
                <a:latin typeface="Futura Hv" charset="0"/>
                <a:cs typeface="Arial" charset="0"/>
              </a:rPr>
              <a:t> (with additional support from </a:t>
            </a:r>
            <a:r>
              <a:rPr lang="en-US" sz="1600" b="1">
                <a:latin typeface="Futura Hv" charset="0"/>
                <a:cs typeface="Arial" charset="0"/>
              </a:rPr>
              <a:t>NSF</a:t>
            </a:r>
            <a:r>
              <a:rPr lang="en-US" sz="1600">
                <a:latin typeface="Futura Hv" charset="0"/>
                <a:cs typeface="Arial" charset="0"/>
              </a:rPr>
              <a:t>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600">
                <a:latin typeface="Futura Hv" charset="0"/>
                <a:cs typeface="Arial" charset="0"/>
              </a:rPr>
              <a:t>9 sites currently, target of around 20 in the next two years. 	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latin typeface="Futura Hv" charset="0"/>
                <a:cs typeface="Arial" charset="0"/>
              </a:rPr>
              <a:t>	</a:t>
            </a:r>
            <a:endParaRPr lang="en-US" sz="1600" b="1">
              <a:latin typeface="Futura Hv" charset="0"/>
              <a:cs typeface="Arial" charset="0"/>
            </a:endParaRPr>
          </a:p>
        </p:txBody>
      </p:sp>
      <p:pic>
        <p:nvPicPr>
          <p:cNvPr id="1026" name="Picture 2" descr="C:\Users\dejan\Documents\cirrus\logo_en.gif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12155" y="2691446"/>
            <a:ext cx="1137609" cy="515861"/>
          </a:xfrm>
          <a:prstGeom prst="rect">
            <a:avLst/>
          </a:prstGeom>
          <a:noFill/>
        </p:spPr>
      </p:pic>
      <p:sp>
        <p:nvSpPr>
          <p:cNvPr id="28" name="AutoShape 12"/>
          <p:cNvSpPr>
            <a:spLocks noChangeAspect="1" noChangeArrowheads="1"/>
          </p:cNvSpPr>
          <p:nvPr/>
        </p:nvSpPr>
        <p:spPr bwMode="auto">
          <a:xfrm>
            <a:off x="5421313" y="3406775"/>
            <a:ext cx="73025" cy="69850"/>
          </a:xfrm>
          <a:prstGeom prst="star5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2400">
              <a:solidFill>
                <a:schemeClr val="bg2"/>
              </a:solidFill>
              <a:latin typeface="Futura Bk" pitchFamily="34" charset="0"/>
              <a:ea typeface="+mn-ea"/>
            </a:endParaRPr>
          </a:p>
        </p:txBody>
      </p:sp>
      <p:sp>
        <p:nvSpPr>
          <p:cNvPr id="327712" name="Line 43"/>
          <p:cNvSpPr>
            <a:spLocks noChangeShapeType="1"/>
          </p:cNvSpPr>
          <p:nvPr/>
        </p:nvSpPr>
        <p:spPr bwMode="auto">
          <a:xfrm flipH="1">
            <a:off x="5494338" y="3140075"/>
            <a:ext cx="365125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327714" name="Picture 4" descr="C:\Users\dejan\Documents\cirrus\mimos_log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4999038"/>
            <a:ext cx="5730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7"/>
          <p:cNvSpPr>
            <a:spLocks noChangeAspect="1" noChangeArrowheads="1"/>
          </p:cNvSpPr>
          <p:nvPr/>
        </p:nvSpPr>
        <p:spPr bwMode="auto">
          <a:xfrm>
            <a:off x="6723063" y="4857750"/>
            <a:ext cx="73025" cy="69850"/>
          </a:xfrm>
          <a:prstGeom prst="star5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2400">
              <a:solidFill>
                <a:schemeClr val="bg2"/>
              </a:solidFill>
              <a:latin typeface="Futura Bk" pitchFamily="34" charset="0"/>
              <a:ea typeface="+mn-ea"/>
            </a:endParaRPr>
          </a:p>
        </p:txBody>
      </p:sp>
      <p:sp>
        <p:nvSpPr>
          <p:cNvPr id="327716" name="Line 42"/>
          <p:cNvSpPr>
            <a:spLocks noChangeShapeType="1"/>
          </p:cNvSpPr>
          <p:nvPr/>
        </p:nvSpPr>
        <p:spPr bwMode="auto">
          <a:xfrm flipV="1">
            <a:off x="6205538" y="5013325"/>
            <a:ext cx="503237" cy="300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4" name="AutoShape 12"/>
          <p:cNvSpPr>
            <a:spLocks noChangeAspect="1" noChangeArrowheads="1"/>
          </p:cNvSpPr>
          <p:nvPr/>
        </p:nvSpPr>
        <p:spPr bwMode="auto">
          <a:xfrm>
            <a:off x="7402513" y="4041775"/>
            <a:ext cx="73025" cy="69850"/>
          </a:xfrm>
          <a:prstGeom prst="star5">
            <a:avLst/>
          </a:prstGeom>
          <a:solidFill>
            <a:schemeClr val="accent1"/>
          </a:solidFill>
          <a:ln w="508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2400">
              <a:solidFill>
                <a:schemeClr val="bg2"/>
              </a:solidFill>
              <a:latin typeface="Futura Bk" pitchFamily="34" charset="0"/>
              <a:ea typeface="+mn-ea"/>
            </a:endParaRPr>
          </a:p>
        </p:txBody>
      </p:sp>
      <p:sp>
        <p:nvSpPr>
          <p:cNvPr id="327719" name="Line 43"/>
          <p:cNvSpPr>
            <a:spLocks noChangeShapeType="1"/>
          </p:cNvSpPr>
          <p:nvPr/>
        </p:nvSpPr>
        <p:spPr bwMode="auto">
          <a:xfrm flipH="1">
            <a:off x="7475538" y="3775075"/>
            <a:ext cx="365125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327720" name="Picture 5" descr="C:\Users\dejan\Documents\cirrus\footer_logo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3535363"/>
            <a:ext cx="990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1" name="Slide Number Placeholder 40"/>
          <p:cNvSpPr txBox="1">
            <a:spLocks noGrp="1"/>
          </p:cNvSpPr>
          <p:nvPr/>
        </p:nvSpPr>
        <p:spPr bwMode="auto">
          <a:xfrm>
            <a:off x="438150" y="6550025"/>
            <a:ext cx="3873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7960BB9-9CC1-F64D-815F-7FC93C79B995}" type="slidenum">
              <a:rPr lang="en-US" sz="1200">
                <a:solidFill>
                  <a:srgbClr val="848589"/>
                </a:solidFill>
                <a:latin typeface="Futura Bk" charset="0"/>
                <a:cs typeface="Arial" charset="0"/>
              </a:rPr>
              <a:pPr/>
              <a:t>37</a:t>
            </a:fld>
            <a:endParaRPr lang="en-US" sz="1200">
              <a:solidFill>
                <a:srgbClr val="848589"/>
              </a:solidFill>
              <a:latin typeface="Futura Bk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4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6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Science Data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https://www.opensciencedatacloud.org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r>
              <a:rPr lang="en-US" sz="2400" dirty="0" smtClean="0"/>
              <a:t>Integra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de </a:t>
            </a:r>
            <a:r>
              <a:rPr lang="en-US" sz="2400" dirty="0" err="1" smtClean="0"/>
              <a:t>Nuvens</a:t>
            </a:r>
            <a:r>
              <a:rPr lang="en-US" sz="2400" dirty="0" smtClean="0"/>
              <a:t> com </a:t>
            </a:r>
            <a:r>
              <a:rPr lang="en-US" sz="2400" dirty="0" err="1" smtClean="0"/>
              <a:t>Eucalyptue</a:t>
            </a:r>
            <a:r>
              <a:rPr lang="en-US" sz="2400" dirty="0" smtClean="0"/>
              <a:t> e </a:t>
            </a:r>
            <a:r>
              <a:rPr lang="en-US" sz="2400" dirty="0" err="1" smtClean="0"/>
              <a:t>OpenStack</a:t>
            </a:r>
            <a:endParaRPr lang="en-US" sz="2400" dirty="0"/>
          </a:p>
          <a:p>
            <a:pPr lvl="1"/>
            <a:r>
              <a:rPr lang="en-US" sz="2000" dirty="0" err="1" smtClean="0"/>
              <a:t>Agrega</a:t>
            </a:r>
            <a:r>
              <a:rPr lang="en-US" sz="2000" dirty="0" smtClean="0"/>
              <a:t> </a:t>
            </a:r>
            <a:r>
              <a:rPr lang="en-US" sz="2000" dirty="0" err="1" smtClean="0"/>
              <a:t>recursos</a:t>
            </a:r>
            <a:r>
              <a:rPr lang="en-US" sz="2000" dirty="0" smtClean="0"/>
              <a:t> </a:t>
            </a:r>
            <a:r>
              <a:rPr lang="en-US" sz="2000" dirty="0" err="1" smtClean="0"/>
              <a:t>computacionais</a:t>
            </a:r>
            <a:r>
              <a:rPr lang="en-US" sz="2000" dirty="0" smtClean="0"/>
              <a:t> + storage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6905"/>
            <a:ext cx="9144000" cy="33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6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Corpo</a:t>
            </a:r>
            <a:r>
              <a:rPr lang="en-US" dirty="0" smtClean="0"/>
              <a:t> </a:t>
            </a:r>
            <a:r>
              <a:rPr lang="en-US" dirty="0" err="1" smtClean="0"/>
              <a:t>Docente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Numero</a:t>
            </a:r>
            <a:r>
              <a:rPr lang="en-US" dirty="0" smtClean="0"/>
              <a:t> de </a:t>
            </a:r>
            <a:r>
              <a:rPr lang="en-US" dirty="0" err="1" smtClean="0"/>
              <a:t>professores</a:t>
            </a:r>
            <a:r>
              <a:rPr lang="en-US" dirty="0" smtClean="0"/>
              <a:t>: 1093 (</a:t>
            </a:r>
            <a:r>
              <a:rPr lang="en-US" dirty="0" err="1" smtClean="0"/>
              <a:t>Dez</a:t>
            </a:r>
            <a:r>
              <a:rPr lang="en-US" dirty="0" smtClean="0"/>
              <a:t>/2013)</a:t>
            </a:r>
          </a:p>
          <a:p>
            <a:pPr lvl="1"/>
            <a:r>
              <a:rPr lang="en-US" dirty="0" err="1" smtClean="0"/>
              <a:t>Docentes</a:t>
            </a:r>
            <a:r>
              <a:rPr lang="en-US" dirty="0" smtClean="0"/>
              <a:t> com </a:t>
            </a:r>
            <a:r>
              <a:rPr lang="en-US" dirty="0" err="1" smtClean="0"/>
              <a:t>doutorado</a:t>
            </a:r>
            <a:r>
              <a:rPr lang="en-US" dirty="0" smtClean="0"/>
              <a:t>: 1022 (93%)</a:t>
            </a:r>
          </a:p>
          <a:p>
            <a:pPr lvl="1"/>
            <a:r>
              <a:rPr lang="pt-BR" dirty="0" smtClean="0"/>
              <a:t>Bolsistas </a:t>
            </a:r>
            <a:r>
              <a:rPr lang="pt-BR" dirty="0"/>
              <a:t>de produtividade (PQ+DT) do CNPq (dados de janeiro de 2014): 229 (24%</a:t>
            </a:r>
            <a:r>
              <a:rPr lang="pt-BR" dirty="0" smtClean="0"/>
              <a:t>)</a:t>
            </a:r>
            <a:endParaRPr lang="en-US" dirty="0" smtClean="0"/>
          </a:p>
          <a:p>
            <a:r>
              <a:rPr lang="pt-BR" dirty="0" smtClean="0"/>
              <a:t>Grupos </a:t>
            </a:r>
            <a:r>
              <a:rPr lang="pt-BR" dirty="0"/>
              <a:t>de pesquisa no Diretório do </a:t>
            </a:r>
            <a:r>
              <a:rPr lang="pt-BR" dirty="0" smtClean="0"/>
              <a:t>CNPq: 451</a:t>
            </a:r>
          </a:p>
        </p:txBody>
      </p:sp>
    </p:spTree>
    <p:extLst>
      <p:ext uri="{BB962C8B-B14F-4D97-AF65-F5344CB8AC3E}">
        <p14:creationId xmlns:p14="http://schemas.microsoft.com/office/powerpoint/2010/main" val="60135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</a:t>
            </a:r>
            <a:r>
              <a:rPr lang="en-US" dirty="0" err="1" smtClean="0"/>
              <a:t>Jit</a:t>
            </a:r>
            <a:r>
              <a:rPr lang="en-US" dirty="0" smtClean="0"/>
              <a:t> Clouds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Agregação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Internclouds</a:t>
            </a:r>
            <a:endParaRPr lang="en-US" dirty="0" smtClean="0"/>
          </a:p>
          <a:p>
            <a:r>
              <a:rPr lang="en-US" dirty="0" err="1" smtClean="0"/>
              <a:t>Compatível</a:t>
            </a:r>
            <a:r>
              <a:rPr lang="en-US" dirty="0" smtClean="0"/>
              <a:t> com API do EC2</a:t>
            </a:r>
          </a:p>
          <a:p>
            <a:r>
              <a:rPr lang="en-US" dirty="0" err="1" smtClean="0"/>
              <a:t>Iniciativa</a:t>
            </a:r>
            <a:r>
              <a:rPr lang="en-US" dirty="0" smtClean="0"/>
              <a:t> do CTIC-RNP</a:t>
            </a:r>
          </a:p>
          <a:p>
            <a:pPr lvl="1"/>
            <a:r>
              <a:rPr lang="en-US" dirty="0" smtClean="0"/>
              <a:t>R$ 1.880.000,00 – (2011-2013)</a:t>
            </a:r>
          </a:p>
          <a:p>
            <a:pPr lvl="1"/>
            <a:r>
              <a:rPr lang="en-US" dirty="0" err="1" smtClean="0"/>
              <a:t>Consórcio</a:t>
            </a:r>
            <a:r>
              <a:rPr lang="en-US" dirty="0" smtClean="0"/>
              <a:t> de 8 </a:t>
            </a:r>
            <a:r>
              <a:rPr lang="en-US" dirty="0" err="1" smtClean="0"/>
              <a:t>grupos</a:t>
            </a:r>
            <a:r>
              <a:rPr lang="en-US" dirty="0" smtClean="0"/>
              <a:t> de </a:t>
            </a:r>
            <a:r>
              <a:rPr lang="en-US" dirty="0" err="1" smtClean="0"/>
              <a:t>pesquisa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://jitclouds.lsd.ufcg.edu.br/site/index.php/en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5641444"/>
            <a:ext cx="4648200" cy="120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2" y="-1"/>
            <a:ext cx="4165600" cy="23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310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Palavras Finais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311"/>
            <a:ext cx="8229600" cy="4525963"/>
          </a:xfrm>
        </p:spPr>
        <p:txBody>
          <a:bodyPr/>
          <a:lstStyle/>
          <a:p>
            <a:r>
              <a:rPr lang="pt-BR" dirty="0" smtClean="0"/>
              <a:t>Fazer ciência com o apoio de infraestrutura computacional (</a:t>
            </a:r>
            <a:r>
              <a:rPr lang="pt-BR" dirty="0" err="1" smtClean="0"/>
              <a:t>eCiência</a:t>
            </a:r>
            <a:r>
              <a:rPr lang="pt-BR" dirty="0" smtClean="0"/>
              <a:t>) já virou realidade em muitas universidades mundo afora</a:t>
            </a:r>
          </a:p>
          <a:p>
            <a:endParaRPr lang="pt-BR" dirty="0" smtClean="0"/>
          </a:p>
          <a:p>
            <a:r>
              <a:rPr lang="pt-BR" dirty="0" smtClean="0"/>
              <a:t>Queremos tornar isto uma realidade local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862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2768"/>
            <a:ext cx="8229600" cy="1143000"/>
          </a:xfrm>
        </p:spPr>
        <p:txBody>
          <a:bodyPr/>
          <a:lstStyle/>
          <a:p>
            <a:r>
              <a:rPr lang="en-US" dirty="0" smtClean="0"/>
              <a:t>Obrigado 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879600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7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Grupos</a:t>
            </a:r>
            <a:r>
              <a:rPr lang="en-US" dirty="0" smtClean="0"/>
              <a:t> de </a:t>
            </a:r>
            <a:r>
              <a:rPr lang="en-US" dirty="0" err="1" smtClean="0"/>
              <a:t>Pesquisa</a:t>
            </a:r>
            <a:endParaRPr lang="en-US" dirty="0"/>
          </a:p>
        </p:txBody>
      </p:sp>
      <p:graphicFrame>
        <p:nvGraphicFramePr>
          <p:cNvPr id="6" name="Gráfico 1"/>
          <p:cNvGraphicFramePr/>
          <p:nvPr>
            <p:extLst>
              <p:ext uri="{D42A27DB-BD31-4B8C-83A1-F6EECF244321}">
                <p14:modId xmlns:p14="http://schemas.microsoft.com/office/powerpoint/2010/main" val="552315491"/>
              </p:ext>
            </p:extLst>
          </p:nvPr>
        </p:nvGraphicFramePr>
        <p:xfrm>
          <a:off x="818445" y="1417638"/>
          <a:ext cx="7831914" cy="505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0216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Publicações</a:t>
            </a:r>
            <a:r>
              <a:rPr lang="en-US" dirty="0" smtClean="0"/>
              <a:t> </a:t>
            </a:r>
            <a:r>
              <a:rPr lang="en-US" dirty="0" err="1" smtClean="0"/>
              <a:t>Indexadas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Web of Science 2001-2013</a:t>
            </a:r>
            <a:endParaRPr lang="en-US" dirty="0"/>
          </a:p>
        </p:txBody>
      </p:sp>
      <p:pic>
        <p:nvPicPr>
          <p:cNvPr id="4" name="Imagem 1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1" r="-431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87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Publicações </a:t>
            </a:r>
            <a:r>
              <a:rPr lang="pt-BR" dirty="0"/>
              <a:t>da UFSCar e do Brasil </a:t>
            </a:r>
            <a:r>
              <a:rPr lang="pt-BR" dirty="0" smtClean="0"/>
              <a:t>-Web </a:t>
            </a:r>
            <a:r>
              <a:rPr lang="pt-BR" dirty="0" err="1"/>
              <a:t>of</a:t>
            </a:r>
            <a:r>
              <a:rPr lang="pt-BR" dirty="0"/>
              <a:t> Science, 2009-2013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116378"/>
              </p:ext>
            </p:extLst>
          </p:nvPr>
        </p:nvGraphicFramePr>
        <p:xfrm>
          <a:off x="785803" y="2470150"/>
          <a:ext cx="7672397" cy="274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Document" r:id="rId3" imgW="5918200" imgH="2120900" progId="Word.Document.12">
                  <p:embed/>
                </p:oleObj>
              </mc:Choice>
              <mc:Fallback>
                <p:oleObj name="Document" r:id="rId3" imgW="5918200" imgH="212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5803" y="2470150"/>
                        <a:ext cx="7672397" cy="274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148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Situação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Mais</a:t>
            </a:r>
            <a:r>
              <a:rPr lang="en-US" dirty="0" smtClean="0"/>
              <a:t> de 451 </a:t>
            </a:r>
            <a:r>
              <a:rPr lang="en-US" dirty="0" err="1" smtClean="0"/>
              <a:t>grupos</a:t>
            </a:r>
            <a:r>
              <a:rPr lang="en-US" dirty="0" smtClean="0"/>
              <a:t> de </a:t>
            </a:r>
            <a:r>
              <a:rPr lang="en-US" dirty="0" err="1" smtClean="0"/>
              <a:t>pesquisa</a:t>
            </a:r>
            <a:endParaRPr lang="en-US" dirty="0" smtClean="0"/>
          </a:p>
          <a:p>
            <a:pPr lvl="1"/>
            <a:r>
              <a:rPr lang="en-US" dirty="0" err="1" smtClean="0"/>
              <a:t>Menos</a:t>
            </a:r>
            <a:r>
              <a:rPr lang="en-US" dirty="0" smtClean="0"/>
              <a:t> de 5% </a:t>
            </a:r>
            <a:r>
              <a:rPr lang="en-US" dirty="0" err="1" smtClean="0"/>
              <a:t>têm</a:t>
            </a:r>
            <a:r>
              <a:rPr lang="en-US" dirty="0" smtClean="0"/>
              <a:t> </a:t>
            </a:r>
            <a:r>
              <a:rPr lang="en-US" dirty="0" err="1" smtClean="0"/>
              <a:t>acesso</a:t>
            </a:r>
            <a:r>
              <a:rPr lang="en-US" dirty="0" smtClean="0"/>
              <a:t> a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computacionais</a:t>
            </a:r>
            <a:r>
              <a:rPr lang="en-US" dirty="0" smtClean="0"/>
              <a:t> </a:t>
            </a:r>
            <a:r>
              <a:rPr lang="pt-BR" dirty="0" smtClean="0"/>
              <a:t>(</a:t>
            </a:r>
            <a:r>
              <a:rPr lang="pt-BR" dirty="0"/>
              <a:t>servidores, clusters</a:t>
            </a:r>
            <a:r>
              <a:rPr lang="pt-BR" dirty="0" smtClean="0"/>
              <a:t>) para pesquisa</a:t>
            </a:r>
          </a:p>
          <a:p>
            <a:pPr lvl="1"/>
            <a:r>
              <a:rPr lang="pt-BR" dirty="0" smtClean="0"/>
              <a:t>Algumas iniciativas isoladas</a:t>
            </a:r>
          </a:p>
          <a:p>
            <a:pPr lvl="2"/>
            <a:r>
              <a:rPr lang="pt-BR" dirty="0" smtClean="0"/>
              <a:t>Alguns grupos têm seus próprios clusters</a:t>
            </a:r>
          </a:p>
          <a:p>
            <a:pPr lvl="1"/>
            <a:r>
              <a:rPr lang="pt-BR" dirty="0" smtClean="0"/>
              <a:t>Áreas com grande demanda:</a:t>
            </a:r>
          </a:p>
          <a:p>
            <a:pPr lvl="2"/>
            <a:r>
              <a:rPr lang="pt-BR" dirty="0" smtClean="0"/>
              <a:t>Genética, Materiais, Física, Química, Engenharia Química, Bioinformática, </a:t>
            </a:r>
            <a:r>
              <a:rPr lang="pt-BR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3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1230" b="1230"/>
          <a:stretch>
            <a:fillRect/>
          </a:stretch>
        </p:blipFill>
        <p:spPr>
          <a:xfrm>
            <a:off x="736600" y="5028058"/>
            <a:ext cx="3327400" cy="1829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Grupos</a:t>
            </a:r>
            <a:r>
              <a:rPr lang="en-US" dirty="0" smtClean="0"/>
              <a:t> de </a:t>
            </a:r>
            <a:r>
              <a:rPr lang="en-US" dirty="0" err="1" smtClean="0"/>
              <a:t>Pesquisa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maioria</a:t>
            </a:r>
            <a:r>
              <a:rPr lang="en-US" dirty="0" smtClean="0"/>
              <a:t> dos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tem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aquisição</a:t>
            </a:r>
            <a:r>
              <a:rPr lang="en-US" dirty="0" smtClean="0"/>
              <a:t> de </a:t>
            </a:r>
            <a:r>
              <a:rPr lang="en-US" dirty="0" err="1" smtClean="0"/>
              <a:t>máquinas</a:t>
            </a:r>
            <a:endParaRPr lang="en-US" dirty="0" smtClean="0"/>
          </a:p>
          <a:p>
            <a:r>
              <a:rPr lang="en-US" dirty="0" err="1" smtClean="0"/>
              <a:t>Poucos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possuem</a:t>
            </a:r>
            <a:r>
              <a:rPr lang="en-US" dirty="0" smtClean="0"/>
              <a:t>, mas:</a:t>
            </a:r>
          </a:p>
          <a:p>
            <a:pPr lvl="1"/>
            <a:r>
              <a:rPr lang="en-US" dirty="0" err="1" smtClean="0"/>
              <a:t>Não</a:t>
            </a:r>
            <a:r>
              <a:rPr lang="en-US" dirty="0" smtClean="0"/>
              <a:t> o </a:t>
            </a:r>
            <a:r>
              <a:rPr lang="en-US" dirty="0" err="1" smtClean="0"/>
              <a:t>bastante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atender</a:t>
            </a:r>
            <a:r>
              <a:rPr lang="en-US" dirty="0" smtClean="0"/>
              <a:t> </a:t>
            </a:r>
            <a:r>
              <a:rPr lang="en-US" dirty="0" err="1" smtClean="0"/>
              <a:t>momentos</a:t>
            </a:r>
            <a:r>
              <a:rPr lang="en-US" dirty="0" smtClean="0"/>
              <a:t> de </a:t>
            </a:r>
            <a:r>
              <a:rPr lang="en-US" dirty="0" err="1" smtClean="0"/>
              <a:t>pico</a:t>
            </a:r>
            <a:endParaRPr lang="en-US" dirty="0" smtClean="0"/>
          </a:p>
          <a:p>
            <a:pPr lvl="1"/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ficam</a:t>
            </a:r>
            <a:r>
              <a:rPr lang="en-US" dirty="0" smtClean="0"/>
              <a:t> </a:t>
            </a:r>
            <a:r>
              <a:rPr lang="en-US" dirty="0" err="1" smtClean="0"/>
              <a:t>ociosos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maior</a:t>
            </a:r>
            <a:r>
              <a:rPr lang="en-US" dirty="0" smtClean="0"/>
              <a:t> parte do tempo</a:t>
            </a:r>
          </a:p>
          <a:p>
            <a:pPr lvl="1"/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desperdício</a:t>
            </a:r>
            <a:r>
              <a:rPr lang="en-US" dirty="0" smtClean="0"/>
              <a:t> de </a:t>
            </a:r>
            <a:r>
              <a:rPr lang="en-US" dirty="0" err="1" smtClean="0"/>
              <a:t>energia</a:t>
            </a:r>
            <a:endParaRPr lang="en-US" dirty="0" smtClean="0"/>
          </a:p>
          <a:p>
            <a:pPr lvl="1"/>
            <a:r>
              <a:rPr lang="en-US" dirty="0" err="1" smtClean="0"/>
              <a:t>Rápida</a:t>
            </a:r>
            <a:r>
              <a:rPr lang="en-US" dirty="0" smtClean="0"/>
              <a:t> </a:t>
            </a:r>
            <a:r>
              <a:rPr lang="en-US" dirty="0" err="1" smtClean="0"/>
              <a:t>obsolescência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 t="3465" b="3465"/>
          <a:stretch>
            <a:fillRect/>
          </a:stretch>
        </p:blipFill>
        <p:spPr>
          <a:xfrm>
            <a:off x="4876800" y="4697559"/>
            <a:ext cx="3810000" cy="20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41529</TotalTime>
  <Words>1577</Words>
  <Application>Microsoft Macintosh PowerPoint</Application>
  <PresentationFormat>On-screen Show (4:3)</PresentationFormat>
  <Paragraphs>237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Document</vt:lpstr>
      <vt:lpstr>Cloud@UFSCAR: iniciativa de Cloud para eCiência</vt:lpstr>
      <vt:lpstr>UFSCar e Possui 4 Campi</vt:lpstr>
      <vt:lpstr>UFSCar em Números</vt:lpstr>
      <vt:lpstr>Corpo Docente</vt:lpstr>
      <vt:lpstr>Grupos de Pesquisa</vt:lpstr>
      <vt:lpstr>Publicações Indexadas na Web of Science 2001-2013</vt:lpstr>
      <vt:lpstr>Publicações da UFSCar e do Brasil -Web of Science, 2009-2013 </vt:lpstr>
      <vt:lpstr>Situação Atual</vt:lpstr>
      <vt:lpstr>Grupos de Pesquisa</vt:lpstr>
      <vt:lpstr>Grupos de Pesquisa</vt:lpstr>
      <vt:lpstr>Infraestrutura de TI</vt:lpstr>
      <vt:lpstr>Objetivos da Cloud@UFSCar</vt:lpstr>
      <vt:lpstr>eCiência (eScience)</vt:lpstr>
      <vt:lpstr>eCiência</vt:lpstr>
      <vt:lpstr>Exemplo: LHC</vt:lpstr>
      <vt:lpstr>Exemplo</vt:lpstr>
      <vt:lpstr>Por que Nuvem?</vt:lpstr>
      <vt:lpstr>Vantagens</vt:lpstr>
      <vt:lpstr>Benefícios</vt:lpstr>
      <vt:lpstr>Exemplos de Uso</vt:lpstr>
      <vt:lpstr>Cloud@UFSCar: O que precisamos ter? </vt:lpstr>
      <vt:lpstr>Infraestrutura de Rede</vt:lpstr>
      <vt:lpstr>1ª Etapa - Aquisição dos Equipamentos</vt:lpstr>
      <vt:lpstr>1ª Etapa - Aquisição dos Equipamentos</vt:lpstr>
      <vt:lpstr>Ao final da 1ª Etapa</vt:lpstr>
      <vt:lpstr>2ª Etapa – Implantação do Software de Gerência da Nuvem</vt:lpstr>
      <vt:lpstr>Ao Final da 2ª Etapa</vt:lpstr>
      <vt:lpstr>3ª Etapa – Preparação do Ambiente para Usuário Final (VMs)</vt:lpstr>
      <vt:lpstr>PowerPoint Presentation</vt:lpstr>
      <vt:lpstr>Fase de Produção</vt:lpstr>
      <vt:lpstr>Modelo de Governança</vt:lpstr>
      <vt:lpstr>FAQs</vt:lpstr>
      <vt:lpstr>A médio prazo</vt:lpstr>
      <vt:lpstr>Pensando um pouco além</vt:lpstr>
      <vt:lpstr>Algo Assim Já Existe</vt:lpstr>
      <vt:lpstr>MGHPCC</vt:lpstr>
      <vt:lpstr>Open Cirrus™ Cloud Computing Testbed </vt:lpstr>
      <vt:lpstr>PowerPoint Presentation</vt:lpstr>
      <vt:lpstr>Open Science Data Cloud</vt:lpstr>
      <vt:lpstr>            Jit Clouds</vt:lpstr>
      <vt:lpstr>Palavras Finais</vt:lpstr>
      <vt:lpstr>Obrigado !</vt:lpstr>
    </vt:vector>
  </TitlesOfParts>
  <Company>Ufscar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Cloud@UFSCAR: niciativa de Cloud para eCiência</dc:title>
  <dc:creator>Hermes Senger</dc:creator>
  <cp:lastModifiedBy>Hermes Senger</cp:lastModifiedBy>
  <cp:revision>211</cp:revision>
  <dcterms:created xsi:type="dcterms:W3CDTF">2013-02-24T01:42:45Z</dcterms:created>
  <dcterms:modified xsi:type="dcterms:W3CDTF">2014-09-03T04:28:50Z</dcterms:modified>
</cp:coreProperties>
</file>